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omments/modernComment_106_EAF9DC0F.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56" r:id="rId2"/>
    <p:sldId id="257" r:id="rId3"/>
    <p:sldId id="258" r:id="rId4"/>
    <p:sldId id="259" r:id="rId5"/>
    <p:sldId id="260" r:id="rId6"/>
    <p:sldId id="261" r:id="rId7"/>
    <p:sldId id="262" r:id="rId8"/>
    <p:sldId id="306" r:id="rId9"/>
    <p:sldId id="307" r:id="rId10"/>
    <p:sldId id="308" r:id="rId11"/>
    <p:sldId id="309" r:id="rId12"/>
    <p:sldId id="263" r:id="rId13"/>
    <p:sldId id="265" r:id="rId14"/>
    <p:sldId id="264"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1" r:id="rId30"/>
    <p:sldId id="280" r:id="rId31"/>
    <p:sldId id="282" r:id="rId32"/>
    <p:sldId id="283" r:id="rId33"/>
    <p:sldId id="284" r:id="rId34"/>
    <p:sldId id="285" r:id="rId35"/>
    <p:sldId id="286" r:id="rId36"/>
    <p:sldId id="287" r:id="rId37"/>
    <p:sldId id="288" r:id="rId38"/>
    <p:sldId id="289" r:id="rId39"/>
    <p:sldId id="290" r:id="rId40"/>
    <p:sldId id="291" r:id="rId41"/>
    <p:sldId id="292"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955650-C199-08F0-5E35-5EAF3954788F}" name="Jülide Zeynep Aydın" initials="JA" userId="cea0bdfc9ce6c8a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51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899A35-E8BD-42CF-88E7-DB8E690E1ECA}" v="1446" dt="2023-10-09T13:43:31.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5033" autoAdjust="0"/>
  </p:normalViewPr>
  <p:slideViewPr>
    <p:cSldViewPr snapToGrid="0">
      <p:cViewPr varScale="1">
        <p:scale>
          <a:sx n="80" d="100"/>
          <a:sy n="80" d="100"/>
        </p:scale>
        <p:origin x="787" y="67"/>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8/10/relationships/authors" Targe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ülide Zeynep Aydın" userId="cea0bdfc9ce6c8a3" providerId="LiveId" clId="{6D899A35-E8BD-42CF-88E7-DB8E690E1ECA}"/>
    <pc:docChg chg="undo redo custSel addSld modSld sldOrd addSection delSection">
      <pc:chgData name="Jülide Zeynep Aydın" userId="cea0bdfc9ce6c8a3" providerId="LiveId" clId="{6D899A35-E8BD-42CF-88E7-DB8E690E1ECA}" dt="2023-10-09T14:01:06.296" v="4478" actId="20577"/>
      <pc:docMkLst>
        <pc:docMk/>
      </pc:docMkLst>
      <pc:sldChg chg="addSp delSp modSp mod modClrScheme chgLayout">
        <pc:chgData name="Jülide Zeynep Aydın" userId="cea0bdfc9ce6c8a3" providerId="LiveId" clId="{6D899A35-E8BD-42CF-88E7-DB8E690E1ECA}" dt="2023-10-02T10:52:52.264" v="4126" actId="14100"/>
        <pc:sldMkLst>
          <pc:docMk/>
          <pc:sldMk cId="2376534761" sldId="256"/>
        </pc:sldMkLst>
        <pc:spChg chg="mod">
          <ac:chgData name="Jülide Zeynep Aydın" userId="cea0bdfc9ce6c8a3" providerId="LiveId" clId="{6D899A35-E8BD-42CF-88E7-DB8E690E1ECA}" dt="2023-10-02T10:52:52.264" v="4126" actId="14100"/>
          <ac:spMkLst>
            <pc:docMk/>
            <pc:sldMk cId="2376534761" sldId="256"/>
            <ac:spMk id="2" creationId="{DA31DAE3-D28A-82C2-4971-3B42844A6AA2}"/>
          </ac:spMkLst>
        </pc:spChg>
        <pc:spChg chg="del mod ord">
          <ac:chgData name="Jülide Zeynep Aydın" userId="cea0bdfc9ce6c8a3" providerId="LiveId" clId="{6D899A35-E8BD-42CF-88E7-DB8E690E1ECA}" dt="2023-10-02T10:46:44.519" v="4105" actId="21"/>
          <ac:spMkLst>
            <pc:docMk/>
            <pc:sldMk cId="2376534761" sldId="256"/>
            <ac:spMk id="6" creationId="{6A27B9B1-2B33-9260-CCA9-E05EDE3D6A89}"/>
          </ac:spMkLst>
        </pc:spChg>
        <pc:spChg chg="add del mod ord">
          <ac:chgData name="Jülide Zeynep Aydın" userId="cea0bdfc9ce6c8a3" providerId="LiveId" clId="{6D899A35-E8BD-42CF-88E7-DB8E690E1ECA}" dt="2023-10-01T17:43:29.108" v="1" actId="700"/>
          <ac:spMkLst>
            <pc:docMk/>
            <pc:sldMk cId="2376534761" sldId="256"/>
            <ac:spMk id="9" creationId="{27F3AA75-B9C8-6AD9-C9CE-605A2648C6EB}"/>
          </ac:spMkLst>
        </pc:spChg>
        <pc:spChg chg="add del mod ord">
          <ac:chgData name="Jülide Zeynep Aydın" userId="cea0bdfc9ce6c8a3" providerId="LiveId" clId="{6D899A35-E8BD-42CF-88E7-DB8E690E1ECA}" dt="2023-10-01T17:43:29.108" v="1" actId="700"/>
          <ac:spMkLst>
            <pc:docMk/>
            <pc:sldMk cId="2376534761" sldId="256"/>
            <ac:spMk id="10" creationId="{4E85FBE1-68BA-2F28-BAC7-6F81DC929E0D}"/>
          </ac:spMkLst>
        </pc:spChg>
        <pc:spChg chg="add del mod ord">
          <ac:chgData name="Jülide Zeynep Aydın" userId="cea0bdfc9ce6c8a3" providerId="LiveId" clId="{6D899A35-E8BD-42CF-88E7-DB8E690E1ECA}" dt="2023-10-01T17:43:29.108" v="1" actId="700"/>
          <ac:spMkLst>
            <pc:docMk/>
            <pc:sldMk cId="2376534761" sldId="256"/>
            <ac:spMk id="11" creationId="{3E49198C-A416-EC3F-8999-0D048E5254F6}"/>
          </ac:spMkLst>
        </pc:spChg>
        <pc:spChg chg="add mod ord">
          <ac:chgData name="Jülide Zeynep Aydın" userId="cea0bdfc9ce6c8a3" providerId="LiveId" clId="{6D899A35-E8BD-42CF-88E7-DB8E690E1ECA}" dt="2023-10-01T19:26:13.633" v="1185" actId="14100"/>
          <ac:spMkLst>
            <pc:docMk/>
            <pc:sldMk cId="2376534761" sldId="256"/>
            <ac:spMk id="12" creationId="{0DD9F9D8-893F-5C25-A6F4-4E1DC9C47E34}"/>
          </ac:spMkLst>
        </pc:spChg>
        <pc:spChg chg="add mod ord">
          <ac:chgData name="Jülide Zeynep Aydın" userId="cea0bdfc9ce6c8a3" providerId="LiveId" clId="{6D899A35-E8BD-42CF-88E7-DB8E690E1ECA}" dt="2023-10-01T19:26:46.705" v="1187" actId="20577"/>
          <ac:spMkLst>
            <pc:docMk/>
            <pc:sldMk cId="2376534761" sldId="256"/>
            <ac:spMk id="13" creationId="{ED71A179-AB5C-0824-EFE4-C13A0CF90CEA}"/>
          </ac:spMkLst>
        </pc:spChg>
      </pc:sldChg>
      <pc:sldChg chg="addSp delSp modSp mod chgLayout">
        <pc:chgData name="Jülide Zeynep Aydın" userId="cea0bdfc9ce6c8a3" providerId="LiveId" clId="{6D899A35-E8BD-42CF-88E7-DB8E690E1ECA}" dt="2023-10-02T10:53:29.655" v="4134" actId="207"/>
        <pc:sldMkLst>
          <pc:docMk/>
          <pc:sldMk cId="1032304107" sldId="257"/>
        </pc:sldMkLst>
        <pc:spChg chg="add mod ord">
          <ac:chgData name="Jülide Zeynep Aydın" userId="cea0bdfc9ce6c8a3" providerId="LiveId" clId="{6D899A35-E8BD-42CF-88E7-DB8E690E1ECA}" dt="2023-10-01T21:50:31.267" v="1675" actId="242"/>
          <ac:spMkLst>
            <pc:docMk/>
            <pc:sldMk cId="1032304107" sldId="257"/>
            <ac:spMk id="2" creationId="{339B4C9B-BA08-CCBF-B212-0EE9548BF2E9}"/>
          </ac:spMkLst>
        </pc:spChg>
        <pc:spChg chg="add mod ord">
          <ac:chgData name="Jülide Zeynep Aydın" userId="cea0bdfc9ce6c8a3" providerId="LiveId" clId="{6D899A35-E8BD-42CF-88E7-DB8E690E1ECA}" dt="2023-10-01T18:10:57.720" v="618" actId="14100"/>
          <ac:spMkLst>
            <pc:docMk/>
            <pc:sldMk cId="1032304107" sldId="257"/>
            <ac:spMk id="3" creationId="{E7AE15A5-400A-DBDA-1F79-609B6B80405B}"/>
          </ac:spMkLst>
        </pc:spChg>
        <pc:spChg chg="del mod ord">
          <ac:chgData name="Jülide Zeynep Aydın" userId="cea0bdfc9ce6c8a3" providerId="LiveId" clId="{6D899A35-E8BD-42CF-88E7-DB8E690E1ECA}" dt="2023-10-02T10:46:51.960" v="4106" actId="21"/>
          <ac:spMkLst>
            <pc:docMk/>
            <pc:sldMk cId="1032304107" sldId="257"/>
            <ac:spMk id="6" creationId="{6A27B9B1-2B33-9260-CCA9-E05EDE3D6A89}"/>
          </ac:spMkLst>
        </pc:spChg>
        <pc:spChg chg="mod">
          <ac:chgData name="Jülide Zeynep Aydın" userId="cea0bdfc9ce6c8a3" providerId="LiveId" clId="{6D899A35-E8BD-42CF-88E7-DB8E690E1ECA}" dt="2023-10-02T10:53:29.655" v="4134" actId="207"/>
          <ac:spMkLst>
            <pc:docMk/>
            <pc:sldMk cId="1032304107" sldId="257"/>
            <ac:spMk id="9" creationId="{75F813C4-8144-1B48-CC42-A941A6C4C3FE}"/>
          </ac:spMkLst>
        </pc:spChg>
      </pc:sldChg>
      <pc:sldChg chg="addSp delSp modSp mod modTransition modClrScheme chgLayout">
        <pc:chgData name="Jülide Zeynep Aydın" userId="cea0bdfc9ce6c8a3" providerId="LiveId" clId="{6D899A35-E8BD-42CF-88E7-DB8E690E1ECA}" dt="2023-10-02T11:19:59.496" v="4436" actId="20577"/>
        <pc:sldMkLst>
          <pc:docMk/>
          <pc:sldMk cId="2631899731" sldId="258"/>
        </pc:sldMkLst>
        <pc:spChg chg="mod">
          <ac:chgData name="Jülide Zeynep Aydın" userId="cea0bdfc9ce6c8a3" providerId="LiveId" clId="{6D899A35-E8BD-42CF-88E7-DB8E690E1ECA}" dt="2023-10-02T10:54:14.575" v="4140" actId="14100"/>
          <ac:spMkLst>
            <pc:docMk/>
            <pc:sldMk cId="2631899731" sldId="258"/>
            <ac:spMk id="2" creationId="{6BEB135E-3B2B-9919-EDDF-9215B74DEAE0}"/>
          </ac:spMkLst>
        </pc:spChg>
        <pc:spChg chg="add del mod ord">
          <ac:chgData name="Jülide Zeynep Aydın" userId="cea0bdfc9ce6c8a3" providerId="LiveId" clId="{6D899A35-E8BD-42CF-88E7-DB8E690E1ECA}" dt="2023-10-01T18:41:51.860" v="828" actId="21"/>
          <ac:spMkLst>
            <pc:docMk/>
            <pc:sldMk cId="2631899731" sldId="258"/>
            <ac:spMk id="2" creationId="{DAA6AD45-323A-DEA2-53A8-20B9FEB0E6FB}"/>
          </ac:spMkLst>
        </pc:spChg>
        <pc:spChg chg="add del mod ord">
          <ac:chgData name="Jülide Zeynep Aydın" userId="cea0bdfc9ce6c8a3" providerId="LiveId" clId="{6D899A35-E8BD-42CF-88E7-DB8E690E1ECA}" dt="2023-10-01T18:15:19.836" v="620" actId="3680"/>
          <ac:spMkLst>
            <pc:docMk/>
            <pc:sldMk cId="2631899731" sldId="258"/>
            <ac:spMk id="3" creationId="{7874F900-26BB-D258-5431-7C481D212B0C}"/>
          </ac:spMkLst>
        </pc:spChg>
        <pc:spChg chg="del mod ord">
          <ac:chgData name="Jülide Zeynep Aydın" userId="cea0bdfc9ce6c8a3" providerId="LiveId" clId="{6D899A35-E8BD-42CF-88E7-DB8E690E1ECA}" dt="2023-10-02T10:46:58.380" v="4107" actId="21"/>
          <ac:spMkLst>
            <pc:docMk/>
            <pc:sldMk cId="2631899731" sldId="258"/>
            <ac:spMk id="6" creationId="{6A27B9B1-2B33-9260-CCA9-E05EDE3D6A89}"/>
          </ac:spMkLst>
        </pc:spChg>
        <pc:spChg chg="add mod ord">
          <ac:chgData name="Jülide Zeynep Aydın" userId="cea0bdfc9ce6c8a3" providerId="LiveId" clId="{6D899A35-E8BD-42CF-88E7-DB8E690E1ECA}" dt="2023-10-02T11:19:59.496" v="4436" actId="20577"/>
          <ac:spMkLst>
            <pc:docMk/>
            <pc:sldMk cId="2631899731" sldId="258"/>
            <ac:spMk id="9" creationId="{5258DF28-3078-280E-A0E0-C15864C6838C}"/>
          </ac:spMkLst>
        </pc:spChg>
        <pc:spChg chg="add del mod">
          <ac:chgData name="Jülide Zeynep Aydın" userId="cea0bdfc9ce6c8a3" providerId="LiveId" clId="{6D899A35-E8BD-42CF-88E7-DB8E690E1ECA}" dt="2023-10-01T18:27:39.461" v="628" actId="3680"/>
          <ac:spMkLst>
            <pc:docMk/>
            <pc:sldMk cId="2631899731" sldId="258"/>
            <ac:spMk id="12" creationId="{A9F3F0B0-62E0-E1FC-05A1-4A38F7D6CE80}"/>
          </ac:spMkLst>
        </pc:spChg>
        <pc:graphicFrameChg chg="add del mod ord modGraphic">
          <ac:chgData name="Jülide Zeynep Aydın" userId="cea0bdfc9ce6c8a3" providerId="LiveId" clId="{6D899A35-E8BD-42CF-88E7-DB8E690E1ECA}" dt="2023-10-01T18:16:26.386" v="627" actId="478"/>
          <ac:graphicFrameMkLst>
            <pc:docMk/>
            <pc:sldMk cId="2631899731" sldId="258"/>
            <ac:graphicFrameMk id="10" creationId="{455E3F43-C88A-B4E0-EE07-CB0AB76DFE84}"/>
          </ac:graphicFrameMkLst>
        </pc:graphicFrameChg>
        <pc:graphicFrameChg chg="add mod ord modGraphic">
          <ac:chgData name="Jülide Zeynep Aydın" userId="cea0bdfc9ce6c8a3" providerId="LiveId" clId="{6D899A35-E8BD-42CF-88E7-DB8E690E1ECA}" dt="2023-10-01T21:52:18.380" v="1676" actId="14861"/>
          <ac:graphicFrameMkLst>
            <pc:docMk/>
            <pc:sldMk cId="2631899731" sldId="258"/>
            <ac:graphicFrameMk id="13" creationId="{1D108149-B6A3-D1BC-F0D6-DC87EBE3769F}"/>
          </ac:graphicFrameMkLst>
        </pc:graphicFrameChg>
        <pc:graphicFrameChg chg="add del mod">
          <ac:chgData name="Jülide Zeynep Aydın" userId="cea0bdfc9ce6c8a3" providerId="LiveId" clId="{6D899A35-E8BD-42CF-88E7-DB8E690E1ECA}" dt="2023-10-01T19:47:24.750" v="1301" actId="21"/>
          <ac:graphicFrameMkLst>
            <pc:docMk/>
            <pc:sldMk cId="2631899731" sldId="258"/>
            <ac:graphicFrameMk id="14" creationId="{DBCC5A27-A400-ABA8-16DE-2A2BBD4889D7}"/>
          </ac:graphicFrameMkLst>
        </pc:graphicFrameChg>
      </pc:sldChg>
      <pc:sldChg chg="addSp delSp modSp mod ord modClrScheme chgLayout">
        <pc:chgData name="Jülide Zeynep Aydın" userId="cea0bdfc9ce6c8a3" providerId="LiveId" clId="{6D899A35-E8BD-42CF-88E7-DB8E690E1ECA}" dt="2023-10-02T11:13:10.890" v="4375" actId="20577"/>
        <pc:sldMkLst>
          <pc:docMk/>
          <pc:sldMk cId="2791184926" sldId="259"/>
        </pc:sldMkLst>
        <pc:spChg chg="add del mod ord">
          <ac:chgData name="Jülide Zeynep Aydın" userId="cea0bdfc9ce6c8a3" providerId="LiveId" clId="{6D899A35-E8BD-42CF-88E7-DB8E690E1ECA}" dt="2023-10-01T19:37:20.808" v="1289" actId="21"/>
          <ac:spMkLst>
            <pc:docMk/>
            <pc:sldMk cId="2791184926" sldId="259"/>
            <ac:spMk id="2" creationId="{0C1964E2-D05F-6B88-046C-4F7584E466BB}"/>
          </ac:spMkLst>
        </pc:spChg>
        <pc:spChg chg="mod">
          <ac:chgData name="Jülide Zeynep Aydın" userId="cea0bdfc9ce6c8a3" providerId="LiveId" clId="{6D899A35-E8BD-42CF-88E7-DB8E690E1ECA}" dt="2023-10-02T10:54:42.277" v="4148" actId="14100"/>
          <ac:spMkLst>
            <pc:docMk/>
            <pc:sldMk cId="2791184926" sldId="259"/>
            <ac:spMk id="2" creationId="{61FC1DF8-7570-9A86-C925-1DFB473EBD44}"/>
          </ac:spMkLst>
        </pc:spChg>
        <pc:spChg chg="add del mod ord">
          <ac:chgData name="Jülide Zeynep Aydın" userId="cea0bdfc9ce6c8a3" providerId="LiveId" clId="{6D899A35-E8BD-42CF-88E7-DB8E690E1ECA}" dt="2023-10-01T19:31:20.250" v="1191" actId="3680"/>
          <ac:spMkLst>
            <pc:docMk/>
            <pc:sldMk cId="2791184926" sldId="259"/>
            <ac:spMk id="3" creationId="{BCF1B566-D6AA-3309-D561-F59696FCDCB9}"/>
          </ac:spMkLst>
        </pc:spChg>
        <pc:spChg chg="del mod ord">
          <ac:chgData name="Jülide Zeynep Aydın" userId="cea0bdfc9ce6c8a3" providerId="LiveId" clId="{6D899A35-E8BD-42CF-88E7-DB8E690E1ECA}" dt="2023-10-02T10:47:05.291" v="4108" actId="21"/>
          <ac:spMkLst>
            <pc:docMk/>
            <pc:sldMk cId="2791184926" sldId="259"/>
            <ac:spMk id="6" creationId="{6A27B9B1-2B33-9260-CCA9-E05EDE3D6A89}"/>
          </ac:spMkLst>
        </pc:spChg>
        <pc:graphicFrameChg chg="add mod ord modGraphic">
          <ac:chgData name="Jülide Zeynep Aydın" userId="cea0bdfc9ce6c8a3" providerId="LiveId" clId="{6D899A35-E8BD-42CF-88E7-DB8E690E1ECA}" dt="2023-10-02T11:13:10.890" v="4375" actId="20577"/>
          <ac:graphicFrameMkLst>
            <pc:docMk/>
            <pc:sldMk cId="2791184926" sldId="259"/>
            <ac:graphicFrameMk id="9" creationId="{5951C07A-3881-5B41-4E5F-D8CB863EC13F}"/>
          </ac:graphicFrameMkLst>
        </pc:graphicFrameChg>
      </pc:sldChg>
      <pc:sldChg chg="addSp delSp modSp mod modClrScheme chgLayout">
        <pc:chgData name="Jülide Zeynep Aydın" userId="cea0bdfc9ce6c8a3" providerId="LiveId" clId="{6D899A35-E8BD-42CF-88E7-DB8E690E1ECA}" dt="2023-10-02T10:55:16.907" v="4154" actId="14100"/>
        <pc:sldMkLst>
          <pc:docMk/>
          <pc:sldMk cId="2404513876" sldId="260"/>
        </pc:sldMkLst>
        <pc:spChg chg="add mod ord">
          <ac:chgData name="Jülide Zeynep Aydın" userId="cea0bdfc9ce6c8a3" providerId="LiveId" clId="{6D899A35-E8BD-42CF-88E7-DB8E690E1ECA}" dt="2023-10-01T21:34:04.729" v="1551" actId="113"/>
          <ac:spMkLst>
            <pc:docMk/>
            <pc:sldMk cId="2404513876" sldId="260"/>
            <ac:spMk id="2" creationId="{B81D10C9-FCD1-1551-A1F9-4837B14C05EA}"/>
          </ac:spMkLst>
        </pc:spChg>
        <pc:spChg chg="del mod">
          <ac:chgData name="Jülide Zeynep Aydın" userId="cea0bdfc9ce6c8a3" providerId="LiveId" clId="{6D899A35-E8BD-42CF-88E7-DB8E690E1ECA}" dt="2023-10-02T10:50:41.729" v="4117" actId="21"/>
          <ac:spMkLst>
            <pc:docMk/>
            <pc:sldMk cId="2404513876" sldId="260"/>
            <ac:spMk id="3" creationId="{50C71CF8-A978-A27E-23C7-A33975BA500F}"/>
          </ac:spMkLst>
        </pc:spChg>
        <pc:spChg chg="add del mod ord">
          <ac:chgData name="Jülide Zeynep Aydın" userId="cea0bdfc9ce6c8a3" providerId="LiveId" clId="{6D899A35-E8BD-42CF-88E7-DB8E690E1ECA}" dt="2023-10-01T19:55:48.336" v="1303" actId="1032"/>
          <ac:spMkLst>
            <pc:docMk/>
            <pc:sldMk cId="2404513876" sldId="260"/>
            <ac:spMk id="3" creationId="{5B59BEE7-2EAE-3B9A-722B-DB6D93317DC9}"/>
          </ac:spMkLst>
        </pc:spChg>
        <pc:spChg chg="del mod ord">
          <ac:chgData name="Jülide Zeynep Aydın" userId="cea0bdfc9ce6c8a3" providerId="LiveId" clId="{6D899A35-E8BD-42CF-88E7-DB8E690E1ECA}" dt="2023-10-02T10:47:12.536" v="4109" actId="21"/>
          <ac:spMkLst>
            <pc:docMk/>
            <pc:sldMk cId="2404513876" sldId="260"/>
            <ac:spMk id="6" creationId="{6A27B9B1-2B33-9260-CCA9-E05EDE3D6A89}"/>
          </ac:spMkLst>
        </pc:spChg>
        <pc:spChg chg="add del mod">
          <ac:chgData name="Jülide Zeynep Aydın" userId="cea0bdfc9ce6c8a3" providerId="LiveId" clId="{6D899A35-E8BD-42CF-88E7-DB8E690E1ECA}" dt="2023-10-01T20:03:47.812" v="1308" actId="767"/>
          <ac:spMkLst>
            <pc:docMk/>
            <pc:sldMk cId="2404513876" sldId="260"/>
            <ac:spMk id="10" creationId="{033E6C82-C16D-1739-82E4-724BDCF34477}"/>
          </ac:spMkLst>
        </pc:spChg>
        <pc:spChg chg="mod">
          <ac:chgData name="Jülide Zeynep Aydın" userId="cea0bdfc9ce6c8a3" providerId="LiveId" clId="{6D899A35-E8BD-42CF-88E7-DB8E690E1ECA}" dt="2023-10-02T10:55:16.907" v="4154" actId="14100"/>
          <ac:spMkLst>
            <pc:docMk/>
            <pc:sldMk cId="2404513876" sldId="260"/>
            <ac:spMk id="10" creationId="{44B3F632-844B-D1CF-C7A7-D670BD83B48D}"/>
          </ac:spMkLst>
        </pc:spChg>
        <pc:spChg chg="add mod">
          <ac:chgData name="Jülide Zeynep Aydın" userId="cea0bdfc9ce6c8a3" providerId="LiveId" clId="{6D899A35-E8BD-42CF-88E7-DB8E690E1ECA}" dt="2023-10-01T20:06:06.769" v="1350" actId="113"/>
          <ac:spMkLst>
            <pc:docMk/>
            <pc:sldMk cId="2404513876" sldId="260"/>
            <ac:spMk id="11" creationId="{54D55B3D-1B90-7AAF-362B-91A616B41CA1}"/>
          </ac:spMkLst>
        </pc:spChg>
        <pc:graphicFrameChg chg="add mod modGraphic">
          <ac:chgData name="Jülide Zeynep Aydın" userId="cea0bdfc9ce6c8a3" providerId="LiveId" clId="{6D899A35-E8BD-42CF-88E7-DB8E690E1ECA}" dt="2023-10-01T21:54:11.507" v="1679" actId="20577"/>
          <ac:graphicFrameMkLst>
            <pc:docMk/>
            <pc:sldMk cId="2404513876" sldId="260"/>
            <ac:graphicFrameMk id="9" creationId="{4BA2DFB5-D8C1-20C6-AAE4-6499B8089A0F}"/>
          </ac:graphicFrameMkLst>
        </pc:graphicFrameChg>
      </pc:sldChg>
      <pc:sldChg chg="addSp delSp modSp mod modClrScheme chgLayout">
        <pc:chgData name="Jülide Zeynep Aydın" userId="cea0bdfc9ce6c8a3" providerId="LiveId" clId="{6D899A35-E8BD-42CF-88E7-DB8E690E1ECA}" dt="2023-10-02T10:55:42.739" v="4160" actId="14100"/>
        <pc:sldMkLst>
          <pc:docMk/>
          <pc:sldMk cId="4156920697" sldId="261"/>
        </pc:sldMkLst>
        <pc:spChg chg="add mod ord">
          <ac:chgData name="Jülide Zeynep Aydın" userId="cea0bdfc9ce6c8a3" providerId="LiveId" clId="{6D899A35-E8BD-42CF-88E7-DB8E690E1ECA}" dt="2023-10-01T21:49:34.877" v="1674" actId="27636"/>
          <ac:spMkLst>
            <pc:docMk/>
            <pc:sldMk cId="4156920697" sldId="261"/>
            <ac:spMk id="2" creationId="{CC6EE4E3-8525-7655-5968-8F79FF584B90}"/>
          </ac:spMkLst>
        </pc:spChg>
        <pc:spChg chg="add del mod ord">
          <ac:chgData name="Jülide Zeynep Aydın" userId="cea0bdfc9ce6c8a3" providerId="LiveId" clId="{6D899A35-E8BD-42CF-88E7-DB8E690E1ECA}" dt="2023-10-01T21:24:31.489" v="1469" actId="1032"/>
          <ac:spMkLst>
            <pc:docMk/>
            <pc:sldMk cId="4156920697" sldId="261"/>
            <ac:spMk id="3" creationId="{804A45C2-6293-641D-75FE-053A88ED6FAA}"/>
          </ac:spMkLst>
        </pc:spChg>
        <pc:spChg chg="mod">
          <ac:chgData name="Jülide Zeynep Aydın" userId="cea0bdfc9ce6c8a3" providerId="LiveId" clId="{6D899A35-E8BD-42CF-88E7-DB8E690E1ECA}" dt="2023-10-02T10:55:42.739" v="4160" actId="14100"/>
          <ac:spMkLst>
            <pc:docMk/>
            <pc:sldMk cId="4156920697" sldId="261"/>
            <ac:spMk id="3" creationId="{F4B079AB-70DE-F84F-8F2C-3853D70665B7}"/>
          </ac:spMkLst>
        </pc:spChg>
        <pc:spChg chg="del mod ord">
          <ac:chgData name="Jülide Zeynep Aydın" userId="cea0bdfc9ce6c8a3" providerId="LiveId" clId="{6D899A35-E8BD-42CF-88E7-DB8E690E1ECA}" dt="2023-10-02T10:46:34.276" v="4104" actId="21"/>
          <ac:spMkLst>
            <pc:docMk/>
            <pc:sldMk cId="4156920697" sldId="261"/>
            <ac:spMk id="6" creationId="{6A27B9B1-2B33-9260-CCA9-E05EDE3D6A89}"/>
          </ac:spMkLst>
        </pc:spChg>
        <pc:graphicFrameChg chg="add mod modGraphic">
          <ac:chgData name="Jülide Zeynep Aydın" userId="cea0bdfc9ce6c8a3" providerId="LiveId" clId="{6D899A35-E8BD-42CF-88E7-DB8E690E1ECA}" dt="2023-10-02T09:31:22.263" v="3346" actId="20577"/>
          <ac:graphicFrameMkLst>
            <pc:docMk/>
            <pc:sldMk cId="4156920697" sldId="261"/>
            <ac:graphicFrameMk id="12" creationId="{9C53D62D-596E-6702-C39F-CAEBF360BE86}"/>
          </ac:graphicFrameMkLst>
        </pc:graphicFrameChg>
      </pc:sldChg>
      <pc:sldChg chg="addSp delSp modSp mod modClrScheme addCm chgLayout">
        <pc:chgData name="Jülide Zeynep Aydın" userId="cea0bdfc9ce6c8a3" providerId="LiveId" clId="{6D899A35-E8BD-42CF-88E7-DB8E690E1ECA}" dt="2023-10-02T10:56:07.629" v="4167" actId="1076"/>
        <pc:sldMkLst>
          <pc:docMk/>
          <pc:sldMk cId="3942243343" sldId="262"/>
        </pc:sldMkLst>
        <pc:spChg chg="add mod ord">
          <ac:chgData name="Jülide Zeynep Aydın" userId="cea0bdfc9ce6c8a3" providerId="LiveId" clId="{6D899A35-E8BD-42CF-88E7-DB8E690E1ECA}" dt="2023-10-02T09:29:16.381" v="3299" actId="20577"/>
          <ac:spMkLst>
            <pc:docMk/>
            <pc:sldMk cId="3942243343" sldId="262"/>
            <ac:spMk id="2" creationId="{84B16B67-686D-39C4-6532-9FDCA2839513}"/>
          </ac:spMkLst>
        </pc:spChg>
        <pc:spChg chg="add mod ord">
          <ac:chgData name="Jülide Zeynep Aydın" userId="cea0bdfc9ce6c8a3" providerId="LiveId" clId="{6D899A35-E8BD-42CF-88E7-DB8E690E1ECA}" dt="2023-10-01T22:00:09.247" v="1756" actId="120"/>
          <ac:spMkLst>
            <pc:docMk/>
            <pc:sldMk cId="3942243343" sldId="262"/>
            <ac:spMk id="3" creationId="{C5A7C0A6-E311-A412-F2FC-DBCFC7DDD888}"/>
          </ac:spMkLst>
        </pc:spChg>
        <pc:spChg chg="del mod ord">
          <ac:chgData name="Jülide Zeynep Aydın" userId="cea0bdfc9ce6c8a3" providerId="LiveId" clId="{6D899A35-E8BD-42CF-88E7-DB8E690E1ECA}" dt="2023-10-02T10:46:23.707" v="4103" actId="21"/>
          <ac:spMkLst>
            <pc:docMk/>
            <pc:sldMk cId="3942243343" sldId="262"/>
            <ac:spMk id="6" creationId="{6A27B9B1-2B33-9260-CCA9-E05EDE3D6A89}"/>
          </ac:spMkLst>
        </pc:spChg>
        <pc:spChg chg="add del mod ord">
          <ac:chgData name="Jülide Zeynep Aydın" userId="cea0bdfc9ce6c8a3" providerId="LiveId" clId="{6D899A35-E8BD-42CF-88E7-DB8E690E1ECA}" dt="2023-10-01T22:08:55.176" v="1805" actId="931"/>
          <ac:spMkLst>
            <pc:docMk/>
            <pc:sldMk cId="3942243343" sldId="262"/>
            <ac:spMk id="9" creationId="{2B5A089F-9FFB-BEC2-FDFE-A2C9E5365135}"/>
          </ac:spMkLst>
        </pc:spChg>
        <pc:spChg chg="mod">
          <ac:chgData name="Jülide Zeynep Aydın" userId="cea0bdfc9ce6c8a3" providerId="LiveId" clId="{6D899A35-E8BD-42CF-88E7-DB8E690E1ECA}" dt="2023-10-02T10:56:05.748" v="4166" actId="14100"/>
          <ac:spMkLst>
            <pc:docMk/>
            <pc:sldMk cId="3942243343" sldId="262"/>
            <ac:spMk id="9" creationId="{34926194-180A-1E0C-8957-6449F15B535A}"/>
          </ac:spMkLst>
        </pc:spChg>
        <pc:spChg chg="add del mod">
          <ac:chgData name="Jülide Zeynep Aydın" userId="cea0bdfc9ce6c8a3" providerId="LiveId" clId="{6D899A35-E8BD-42CF-88E7-DB8E690E1ECA}" dt="2023-10-02T09:29:03.025" v="3287" actId="21"/>
          <ac:spMkLst>
            <pc:docMk/>
            <pc:sldMk cId="3942243343" sldId="262"/>
            <ac:spMk id="9" creationId="{CE482F6C-F83A-7CCF-8370-AB8F103C4483}"/>
          </ac:spMkLst>
        </pc:spChg>
        <pc:spChg chg="add mod ord">
          <ac:chgData name="Jülide Zeynep Aydın" userId="cea0bdfc9ce6c8a3" providerId="LiveId" clId="{6D899A35-E8BD-42CF-88E7-DB8E690E1ECA}" dt="2023-10-02T09:49:37.628" v="3407" actId="20577"/>
          <ac:spMkLst>
            <pc:docMk/>
            <pc:sldMk cId="3942243343" sldId="262"/>
            <ac:spMk id="10" creationId="{3FB09C11-3471-DBBF-C3E3-07DFBED7FD23}"/>
          </ac:spMkLst>
        </pc:spChg>
        <pc:spChg chg="add del mod ord">
          <ac:chgData name="Jülide Zeynep Aydın" userId="cea0bdfc9ce6c8a3" providerId="LiveId" clId="{6D899A35-E8BD-42CF-88E7-DB8E690E1ECA}" dt="2023-10-01T22:17:02.928" v="1990" actId="1032"/>
          <ac:spMkLst>
            <pc:docMk/>
            <pc:sldMk cId="3942243343" sldId="262"/>
            <ac:spMk id="11" creationId="{61DE2AC3-DBAC-1EFC-C03F-04FE7042090E}"/>
          </ac:spMkLst>
        </pc:spChg>
        <pc:graphicFrameChg chg="add mod modGraphic">
          <ac:chgData name="Jülide Zeynep Aydın" userId="cea0bdfc9ce6c8a3" providerId="LiveId" clId="{6D899A35-E8BD-42CF-88E7-DB8E690E1ECA}" dt="2023-10-02T09:34:19.019" v="3373" actId="20577"/>
          <ac:graphicFrameMkLst>
            <pc:docMk/>
            <pc:sldMk cId="3942243343" sldId="262"/>
            <ac:graphicFrameMk id="17" creationId="{A537B875-C60F-15D2-5E07-31A6D79335E1}"/>
          </ac:graphicFrameMkLst>
        </pc:graphicFrameChg>
        <pc:picChg chg="add mod">
          <ac:chgData name="Jülide Zeynep Aydın" userId="cea0bdfc9ce6c8a3" providerId="LiveId" clId="{6D899A35-E8BD-42CF-88E7-DB8E690E1ECA}" dt="2023-10-02T10:56:07.629" v="4167" actId="1076"/>
          <ac:picMkLst>
            <pc:docMk/>
            <pc:sldMk cId="3942243343" sldId="262"/>
            <ac:picMk id="13" creationId="{C2504486-06F1-9BD2-9DB2-03CDF9F2C024}"/>
          </ac:picMkLst>
        </pc:picChg>
        <pc:extLst>
          <p:ext xmlns:p="http://schemas.openxmlformats.org/presentationml/2006/main" uri="{D6D511B9-2390-475A-947B-AFAB55BFBCF1}">
            <pc226:cmChg xmlns="" xmlns:pc226="http://schemas.microsoft.com/office/powerpoint/2022/06/main/command" chg="add">
              <pc226:chgData name="Jülide Zeynep Aydın" userId="cea0bdfc9ce6c8a3" providerId="LiveId" clId="{6D899A35-E8BD-42CF-88E7-DB8E690E1ECA}" dt="2023-10-01T22:13:48.148" v="1987"/>
              <pc2:cmMkLst xmlns:pc2="http://schemas.microsoft.com/office/powerpoint/2019/9/main/command">
                <pc:docMk/>
                <pc:sldMk cId="3942243343" sldId="262"/>
                <pc2:cmMk id="{D39C360B-4737-4447-9351-0929ACD1BF65}"/>
              </pc2:cmMkLst>
            </pc226:cmChg>
          </p:ext>
        </pc:extLst>
      </pc:sldChg>
      <pc:sldChg chg="addSp delSp modSp mod modClrScheme chgLayout">
        <pc:chgData name="Jülide Zeynep Aydın" userId="cea0bdfc9ce6c8a3" providerId="LiveId" clId="{6D899A35-E8BD-42CF-88E7-DB8E690E1ECA}" dt="2023-10-02T10:58:29.448" v="4202" actId="14100"/>
        <pc:sldMkLst>
          <pc:docMk/>
          <pc:sldMk cId="1050929841" sldId="263"/>
        </pc:sldMkLst>
        <pc:spChg chg="add mod ord">
          <ac:chgData name="Jülide Zeynep Aydın" userId="cea0bdfc9ce6c8a3" providerId="LiveId" clId="{6D899A35-E8BD-42CF-88E7-DB8E690E1ECA}" dt="2023-10-02T10:08:07.998" v="3729" actId="20577"/>
          <ac:spMkLst>
            <pc:docMk/>
            <pc:sldMk cId="1050929841" sldId="263"/>
            <ac:spMk id="2" creationId="{F1F2637D-CA8C-BAFD-37EF-789C8FD5F520}"/>
          </ac:spMkLst>
        </pc:spChg>
        <pc:spChg chg="add mod ord">
          <ac:chgData name="Jülide Zeynep Aydın" userId="cea0bdfc9ce6c8a3" providerId="LiveId" clId="{6D899A35-E8BD-42CF-88E7-DB8E690E1ECA}" dt="2023-10-02T09:18:47.264" v="3182" actId="20577"/>
          <ac:spMkLst>
            <pc:docMk/>
            <pc:sldMk cId="1050929841" sldId="263"/>
            <ac:spMk id="3" creationId="{BADDA8B8-EB30-E69D-7A23-6E405AE4851B}"/>
          </ac:spMkLst>
        </pc:spChg>
        <pc:spChg chg="del mod ord">
          <ac:chgData name="Jülide Zeynep Aydın" userId="cea0bdfc9ce6c8a3" providerId="LiveId" clId="{6D899A35-E8BD-42CF-88E7-DB8E690E1ECA}" dt="2023-10-02T10:45:21.483" v="4098" actId="21"/>
          <ac:spMkLst>
            <pc:docMk/>
            <pc:sldMk cId="1050929841" sldId="263"/>
            <ac:spMk id="6" creationId="{6A27B9B1-2B33-9260-CCA9-E05EDE3D6A89}"/>
          </ac:spMkLst>
        </pc:spChg>
        <pc:spChg chg="mod">
          <ac:chgData name="Jülide Zeynep Aydın" userId="cea0bdfc9ce6c8a3" providerId="LiveId" clId="{6D899A35-E8BD-42CF-88E7-DB8E690E1ECA}" dt="2023-10-02T10:58:29.448" v="4202" actId="14100"/>
          <ac:spMkLst>
            <pc:docMk/>
            <pc:sldMk cId="1050929841" sldId="263"/>
            <ac:spMk id="9" creationId="{C3D9F54F-408C-37C0-F4D2-BF8166263FE5}"/>
          </ac:spMkLst>
        </pc:spChg>
        <pc:spChg chg="add del mod ord">
          <ac:chgData name="Jülide Zeynep Aydın" userId="cea0bdfc9ce6c8a3" providerId="LiveId" clId="{6D899A35-E8BD-42CF-88E7-DB8E690E1ECA}" dt="2023-10-02T09:12:41.381" v="2994" actId="3680"/>
          <ac:spMkLst>
            <pc:docMk/>
            <pc:sldMk cId="1050929841" sldId="263"/>
            <ac:spMk id="9" creationId="{DCC2AE72-A073-8B35-A9A5-9C5742E80063}"/>
          </ac:spMkLst>
        </pc:spChg>
        <pc:spChg chg="add mod ord">
          <ac:chgData name="Jülide Zeynep Aydın" userId="cea0bdfc9ce6c8a3" providerId="LiveId" clId="{6D899A35-E8BD-42CF-88E7-DB8E690E1ECA}" dt="2023-10-02T10:07:39.895" v="3705" actId="20577"/>
          <ac:spMkLst>
            <pc:docMk/>
            <pc:sldMk cId="1050929841" sldId="263"/>
            <ac:spMk id="10" creationId="{8F0C7A38-7550-98AE-A5EB-F0CEE063D79E}"/>
          </ac:spMkLst>
        </pc:spChg>
        <pc:spChg chg="add del mod ord">
          <ac:chgData name="Jülide Zeynep Aydın" userId="cea0bdfc9ce6c8a3" providerId="LiveId" clId="{6D899A35-E8BD-42CF-88E7-DB8E690E1ECA}" dt="2023-10-02T09:13:24.930" v="2996" actId="3680"/>
          <ac:spMkLst>
            <pc:docMk/>
            <pc:sldMk cId="1050929841" sldId="263"/>
            <ac:spMk id="11" creationId="{A327B037-B6B5-31F2-1132-1F40A7B9C188}"/>
          </ac:spMkLst>
        </pc:spChg>
        <pc:graphicFrameChg chg="add mod ord modGraphic">
          <ac:chgData name="Jülide Zeynep Aydın" userId="cea0bdfc9ce6c8a3" providerId="LiveId" clId="{6D899A35-E8BD-42CF-88E7-DB8E690E1ECA}" dt="2023-10-02T09:19:02.178" v="3197" actId="20577"/>
          <ac:graphicFrameMkLst>
            <pc:docMk/>
            <pc:sldMk cId="1050929841" sldId="263"/>
            <ac:graphicFrameMk id="12" creationId="{5815C03F-12A7-74E7-0243-4357A178AA9D}"/>
          </ac:graphicFrameMkLst>
        </pc:graphicFrameChg>
        <pc:graphicFrameChg chg="add mod ord modGraphic">
          <ac:chgData name="Jülide Zeynep Aydın" userId="cea0bdfc9ce6c8a3" providerId="LiveId" clId="{6D899A35-E8BD-42CF-88E7-DB8E690E1ECA}" dt="2023-10-02T10:06:54.171" v="3689" actId="20577"/>
          <ac:graphicFrameMkLst>
            <pc:docMk/>
            <pc:sldMk cId="1050929841" sldId="263"/>
            <ac:graphicFrameMk id="13" creationId="{71DA8BE5-8DF8-DAE5-F4B5-E491234081F6}"/>
          </ac:graphicFrameMkLst>
        </pc:graphicFrameChg>
      </pc:sldChg>
      <pc:sldChg chg="addSp delSp modSp mod modClrScheme chgLayout">
        <pc:chgData name="Jülide Zeynep Aydın" userId="cea0bdfc9ce6c8a3" providerId="LiveId" clId="{6D899A35-E8BD-42CF-88E7-DB8E690E1ECA}" dt="2023-10-02T11:07:54.758" v="4362" actId="20577"/>
        <pc:sldMkLst>
          <pc:docMk/>
          <pc:sldMk cId="1974590293" sldId="264"/>
        </pc:sldMkLst>
        <pc:spChg chg="add del mod ord">
          <ac:chgData name="Jülide Zeynep Aydın" userId="cea0bdfc9ce6c8a3" providerId="LiveId" clId="{6D899A35-E8BD-42CF-88E7-DB8E690E1ECA}" dt="2023-10-02T10:08:44.532" v="3731" actId="700"/>
          <ac:spMkLst>
            <pc:docMk/>
            <pc:sldMk cId="1974590293" sldId="264"/>
            <ac:spMk id="2" creationId="{4F6432D0-A795-4417-734F-BDA26ECDFB1A}"/>
          </ac:spMkLst>
        </pc:spChg>
        <pc:spChg chg="add del mod ord">
          <ac:chgData name="Jülide Zeynep Aydın" userId="cea0bdfc9ce6c8a3" providerId="LiveId" clId="{6D899A35-E8BD-42CF-88E7-DB8E690E1ECA}" dt="2023-10-02T10:08:44.532" v="3731" actId="700"/>
          <ac:spMkLst>
            <pc:docMk/>
            <pc:sldMk cId="1974590293" sldId="264"/>
            <ac:spMk id="3" creationId="{9037737B-C6FB-988C-BF68-29C3A18C1C02}"/>
          </ac:spMkLst>
        </pc:spChg>
        <pc:spChg chg="del mod ord">
          <ac:chgData name="Jülide Zeynep Aydın" userId="cea0bdfc9ce6c8a3" providerId="LiveId" clId="{6D899A35-E8BD-42CF-88E7-DB8E690E1ECA}" dt="2023-10-02T10:44:44.051" v="4094" actId="21"/>
          <ac:spMkLst>
            <pc:docMk/>
            <pc:sldMk cId="1974590293" sldId="264"/>
            <ac:spMk id="6" creationId="{6A27B9B1-2B33-9260-CCA9-E05EDE3D6A89}"/>
          </ac:spMkLst>
        </pc:spChg>
        <pc:spChg chg="add mod ord">
          <ac:chgData name="Jülide Zeynep Aydın" userId="cea0bdfc9ce6c8a3" providerId="LiveId" clId="{6D899A35-E8BD-42CF-88E7-DB8E690E1ECA}" dt="2023-10-02T11:07:54.758" v="4362" actId="20577"/>
          <ac:spMkLst>
            <pc:docMk/>
            <pc:sldMk cId="1974590293" sldId="264"/>
            <ac:spMk id="9" creationId="{F418E226-F622-7815-4BC6-6B73A236F470}"/>
          </ac:spMkLst>
        </pc:spChg>
        <pc:spChg chg="add mod ord">
          <ac:chgData name="Jülide Zeynep Aydın" userId="cea0bdfc9ce6c8a3" providerId="LiveId" clId="{6D899A35-E8BD-42CF-88E7-DB8E690E1ECA}" dt="2023-10-02T10:10:01.443" v="3843" actId="20577"/>
          <ac:spMkLst>
            <pc:docMk/>
            <pc:sldMk cId="1974590293" sldId="264"/>
            <ac:spMk id="10" creationId="{524C70F0-D6B3-6BFB-1C6F-50D8C86E6C5E}"/>
          </ac:spMkLst>
        </pc:spChg>
      </pc:sldChg>
      <pc:sldChg chg="addSp delSp modSp mod ord modClrScheme chgLayout">
        <pc:chgData name="Jülide Zeynep Aydın" userId="cea0bdfc9ce6c8a3" providerId="LiveId" clId="{6D899A35-E8BD-42CF-88E7-DB8E690E1ECA}" dt="2023-10-02T10:45:12.108" v="4097" actId="21"/>
        <pc:sldMkLst>
          <pc:docMk/>
          <pc:sldMk cId="4028557657" sldId="265"/>
        </pc:sldMkLst>
        <pc:spChg chg="add mod ord">
          <ac:chgData name="Jülide Zeynep Aydın" userId="cea0bdfc9ce6c8a3" providerId="LiveId" clId="{6D899A35-E8BD-42CF-88E7-DB8E690E1ECA}" dt="2023-10-02T10:43:29.196" v="4090" actId="255"/>
          <ac:spMkLst>
            <pc:docMk/>
            <pc:sldMk cId="4028557657" sldId="265"/>
            <ac:spMk id="2" creationId="{434C77FE-4CA6-009A-E3A1-93CAF8E2C43E}"/>
          </ac:spMkLst>
        </pc:spChg>
        <pc:spChg chg="add del mod ord">
          <ac:chgData name="Jülide Zeynep Aydın" userId="cea0bdfc9ce6c8a3" providerId="LiveId" clId="{6D899A35-E8BD-42CF-88E7-DB8E690E1ECA}" dt="2023-10-02T10:36:45.910" v="3892" actId="1032"/>
          <ac:spMkLst>
            <pc:docMk/>
            <pc:sldMk cId="4028557657" sldId="265"/>
            <ac:spMk id="3" creationId="{461ACAB5-B3D1-4896-A952-2ED36DFB3C92}"/>
          </ac:spMkLst>
        </pc:spChg>
        <pc:spChg chg="del mod ord">
          <ac:chgData name="Jülide Zeynep Aydın" userId="cea0bdfc9ce6c8a3" providerId="LiveId" clId="{6D899A35-E8BD-42CF-88E7-DB8E690E1ECA}" dt="2023-10-02T10:45:12.108" v="4097" actId="21"/>
          <ac:spMkLst>
            <pc:docMk/>
            <pc:sldMk cId="4028557657" sldId="265"/>
            <ac:spMk id="6" creationId="{6A27B9B1-2B33-9260-CCA9-E05EDE3D6A89}"/>
          </ac:spMkLst>
        </pc:spChg>
        <pc:graphicFrameChg chg="add mod modGraphic">
          <ac:chgData name="Jülide Zeynep Aydın" userId="cea0bdfc9ce6c8a3" providerId="LiveId" clId="{6D899A35-E8BD-42CF-88E7-DB8E690E1ECA}" dt="2023-10-02T10:42:05.943" v="4053" actId="20577"/>
          <ac:graphicFrameMkLst>
            <pc:docMk/>
            <pc:sldMk cId="4028557657" sldId="265"/>
            <ac:graphicFrameMk id="9" creationId="{91BFB415-E4F2-D9CD-2252-7C40652C0C3A}"/>
          </ac:graphicFrameMkLst>
        </pc:graphicFrameChg>
      </pc:sldChg>
      <pc:sldChg chg="addSp delSp modSp mod modClrScheme chgLayout">
        <pc:chgData name="Jülide Zeynep Aydın" userId="cea0bdfc9ce6c8a3" providerId="LiveId" clId="{6D899A35-E8BD-42CF-88E7-DB8E690E1ECA}" dt="2023-10-09T13:43:31.409" v="4462" actId="767"/>
        <pc:sldMkLst>
          <pc:docMk/>
          <pc:sldMk cId="64884454" sldId="266"/>
        </pc:sldMkLst>
        <pc:spChg chg="add del mod ord">
          <ac:chgData name="Jülide Zeynep Aydın" userId="cea0bdfc9ce6c8a3" providerId="LiveId" clId="{6D899A35-E8BD-42CF-88E7-DB8E690E1ECA}" dt="2023-10-09T13:42:19.844" v="4438" actId="700"/>
          <ac:spMkLst>
            <pc:docMk/>
            <pc:sldMk cId="64884454" sldId="266"/>
            <ac:spMk id="2" creationId="{06231228-4772-90A0-7C4D-65F235FD8477}"/>
          </ac:spMkLst>
        </pc:spChg>
        <pc:spChg chg="add del mod ord">
          <ac:chgData name="Jülide Zeynep Aydın" userId="cea0bdfc9ce6c8a3" providerId="LiveId" clId="{6D899A35-E8BD-42CF-88E7-DB8E690E1ECA}" dt="2023-10-09T13:42:19.844" v="4438" actId="700"/>
          <ac:spMkLst>
            <pc:docMk/>
            <pc:sldMk cId="64884454" sldId="266"/>
            <ac:spMk id="3" creationId="{599DF99F-F6B4-F6DC-7D13-E7BC331C03A0}"/>
          </ac:spMkLst>
        </pc:spChg>
        <pc:spChg chg="mod ord">
          <ac:chgData name="Jülide Zeynep Aydın" userId="cea0bdfc9ce6c8a3" providerId="LiveId" clId="{6D899A35-E8BD-42CF-88E7-DB8E690E1ECA}" dt="2023-10-09T13:42:19.844" v="4438" actId="700"/>
          <ac:spMkLst>
            <pc:docMk/>
            <pc:sldMk cId="64884454" sldId="266"/>
            <ac:spMk id="6" creationId="{6A27B9B1-2B33-9260-CCA9-E05EDE3D6A89}"/>
          </ac:spMkLst>
        </pc:spChg>
        <pc:spChg chg="add del mod">
          <ac:chgData name="Jülide Zeynep Aydın" userId="cea0bdfc9ce6c8a3" providerId="LiveId" clId="{6D899A35-E8BD-42CF-88E7-DB8E690E1ECA}" dt="2023-10-09T13:43:31.409" v="4462" actId="767"/>
          <ac:spMkLst>
            <pc:docMk/>
            <pc:sldMk cId="64884454" sldId="266"/>
            <ac:spMk id="9" creationId="{6F93B276-AD7E-808A-439D-345FDCDC817A}"/>
          </ac:spMkLst>
        </pc:spChg>
      </pc:sldChg>
      <pc:sldChg chg="delSp modSp add mod">
        <pc:chgData name="Jülide Zeynep Aydın" userId="cea0bdfc9ce6c8a3" providerId="LiveId" clId="{6D899A35-E8BD-42CF-88E7-DB8E690E1ECA}" dt="2023-10-02T10:56:41.575" v="4175" actId="1076"/>
        <pc:sldMkLst>
          <pc:docMk/>
          <pc:sldMk cId="4155418885" sldId="306"/>
        </pc:sldMkLst>
        <pc:spChg chg="mod">
          <ac:chgData name="Jülide Zeynep Aydın" userId="cea0bdfc9ce6c8a3" providerId="LiveId" clId="{6D899A35-E8BD-42CF-88E7-DB8E690E1ECA}" dt="2023-10-02T09:29:34.995" v="3311" actId="20577"/>
          <ac:spMkLst>
            <pc:docMk/>
            <pc:sldMk cId="4155418885" sldId="306"/>
            <ac:spMk id="2" creationId="{84B16B67-686D-39C4-6532-9FDCA2839513}"/>
          </ac:spMkLst>
        </pc:spChg>
        <pc:spChg chg="del">
          <ac:chgData name="Jülide Zeynep Aydın" userId="cea0bdfc9ce6c8a3" providerId="LiveId" clId="{6D899A35-E8BD-42CF-88E7-DB8E690E1ECA}" dt="2023-10-02T10:46:13.322" v="4102" actId="21"/>
          <ac:spMkLst>
            <pc:docMk/>
            <pc:sldMk cId="4155418885" sldId="306"/>
            <ac:spMk id="6" creationId="{6A27B9B1-2B33-9260-CCA9-E05EDE3D6A89}"/>
          </ac:spMkLst>
        </pc:spChg>
        <pc:spChg chg="mod">
          <ac:chgData name="Jülide Zeynep Aydın" userId="cea0bdfc9ce6c8a3" providerId="LiveId" clId="{6D899A35-E8BD-42CF-88E7-DB8E690E1ECA}" dt="2023-10-02T10:56:41.575" v="4175" actId="1076"/>
          <ac:spMkLst>
            <pc:docMk/>
            <pc:sldMk cId="4155418885" sldId="306"/>
            <ac:spMk id="9" creationId="{5830D48E-F58D-AEC7-C54C-268714FD9116}"/>
          </ac:spMkLst>
        </pc:spChg>
        <pc:spChg chg="mod">
          <ac:chgData name="Jülide Zeynep Aydın" userId="cea0bdfc9ce6c8a3" providerId="LiveId" clId="{6D899A35-E8BD-42CF-88E7-DB8E690E1ECA}" dt="2023-10-02T09:49:55.797" v="3415" actId="20577"/>
          <ac:spMkLst>
            <pc:docMk/>
            <pc:sldMk cId="4155418885" sldId="306"/>
            <ac:spMk id="10" creationId="{3FB09C11-3471-DBBF-C3E3-07DFBED7FD23}"/>
          </ac:spMkLst>
        </pc:spChg>
        <pc:graphicFrameChg chg="mod">
          <ac:chgData name="Jülide Zeynep Aydın" userId="cea0bdfc9ce6c8a3" providerId="LiveId" clId="{6D899A35-E8BD-42CF-88E7-DB8E690E1ECA}" dt="2023-10-02T09:43:07.903" v="3385" actId="20577"/>
          <ac:graphicFrameMkLst>
            <pc:docMk/>
            <pc:sldMk cId="4155418885" sldId="306"/>
            <ac:graphicFrameMk id="17" creationId="{A537B875-C60F-15D2-5E07-31A6D79335E1}"/>
          </ac:graphicFrameMkLst>
        </pc:graphicFrameChg>
        <pc:picChg chg="mod">
          <ac:chgData name="Jülide Zeynep Aydın" userId="cea0bdfc9ce6c8a3" providerId="LiveId" clId="{6D899A35-E8BD-42CF-88E7-DB8E690E1ECA}" dt="2023-10-02T10:56:38.659" v="4174" actId="1076"/>
          <ac:picMkLst>
            <pc:docMk/>
            <pc:sldMk cId="4155418885" sldId="306"/>
            <ac:picMk id="13" creationId="{C2504486-06F1-9BD2-9DB2-03CDF9F2C024}"/>
          </ac:picMkLst>
        </pc:picChg>
      </pc:sldChg>
      <pc:sldChg chg="delSp modSp add mod">
        <pc:chgData name="Jülide Zeynep Aydın" userId="cea0bdfc9ce6c8a3" providerId="LiveId" clId="{6D899A35-E8BD-42CF-88E7-DB8E690E1ECA}" dt="2023-10-02T10:57:07.685" v="4182" actId="1076"/>
        <pc:sldMkLst>
          <pc:docMk/>
          <pc:sldMk cId="1552878755" sldId="307"/>
        </pc:sldMkLst>
        <pc:spChg chg="mod">
          <ac:chgData name="Jülide Zeynep Aydın" userId="cea0bdfc9ce6c8a3" providerId="LiveId" clId="{6D899A35-E8BD-42CF-88E7-DB8E690E1ECA}" dt="2023-10-02T09:29:51.523" v="3323" actId="20577"/>
          <ac:spMkLst>
            <pc:docMk/>
            <pc:sldMk cId="1552878755" sldId="307"/>
            <ac:spMk id="2" creationId="{84B16B67-686D-39C4-6532-9FDCA2839513}"/>
          </ac:spMkLst>
        </pc:spChg>
        <pc:spChg chg="mod">
          <ac:chgData name="Jülide Zeynep Aydın" userId="cea0bdfc9ce6c8a3" providerId="LiveId" clId="{6D899A35-E8BD-42CF-88E7-DB8E690E1ECA}" dt="2023-10-01T22:38:25.144" v="2268" actId="20577"/>
          <ac:spMkLst>
            <pc:docMk/>
            <pc:sldMk cId="1552878755" sldId="307"/>
            <ac:spMk id="3" creationId="{C5A7C0A6-E311-A412-F2FC-DBCFC7DDD888}"/>
          </ac:spMkLst>
        </pc:spChg>
        <pc:spChg chg="del">
          <ac:chgData name="Jülide Zeynep Aydın" userId="cea0bdfc9ce6c8a3" providerId="LiveId" clId="{6D899A35-E8BD-42CF-88E7-DB8E690E1ECA}" dt="2023-10-02T10:46:02.410" v="4101" actId="21"/>
          <ac:spMkLst>
            <pc:docMk/>
            <pc:sldMk cId="1552878755" sldId="307"/>
            <ac:spMk id="6" creationId="{6A27B9B1-2B33-9260-CCA9-E05EDE3D6A89}"/>
          </ac:spMkLst>
        </pc:spChg>
        <pc:spChg chg="mod">
          <ac:chgData name="Jülide Zeynep Aydın" userId="cea0bdfc9ce6c8a3" providerId="LiveId" clId="{6D899A35-E8BD-42CF-88E7-DB8E690E1ECA}" dt="2023-10-02T10:57:04.606" v="4181" actId="14100"/>
          <ac:spMkLst>
            <pc:docMk/>
            <pc:sldMk cId="1552878755" sldId="307"/>
            <ac:spMk id="9" creationId="{AE6D7CF5-A819-5073-971A-2B1973803BDD}"/>
          </ac:spMkLst>
        </pc:spChg>
        <pc:spChg chg="mod">
          <ac:chgData name="Jülide Zeynep Aydın" userId="cea0bdfc9ce6c8a3" providerId="LiveId" clId="{6D899A35-E8BD-42CF-88E7-DB8E690E1ECA}" dt="2023-10-02T10:01:43.649" v="3502" actId="20577"/>
          <ac:spMkLst>
            <pc:docMk/>
            <pc:sldMk cId="1552878755" sldId="307"/>
            <ac:spMk id="10" creationId="{3FB09C11-3471-DBBF-C3E3-07DFBED7FD23}"/>
          </ac:spMkLst>
        </pc:spChg>
        <pc:graphicFrameChg chg="mod">
          <ac:chgData name="Jülide Zeynep Aydın" userId="cea0bdfc9ce6c8a3" providerId="LiveId" clId="{6D899A35-E8BD-42CF-88E7-DB8E690E1ECA}" dt="2023-10-02T10:02:21.854" v="3525" actId="20577"/>
          <ac:graphicFrameMkLst>
            <pc:docMk/>
            <pc:sldMk cId="1552878755" sldId="307"/>
            <ac:graphicFrameMk id="17" creationId="{A537B875-C60F-15D2-5E07-31A6D79335E1}"/>
          </ac:graphicFrameMkLst>
        </pc:graphicFrameChg>
        <pc:picChg chg="mod">
          <ac:chgData name="Jülide Zeynep Aydın" userId="cea0bdfc9ce6c8a3" providerId="LiveId" clId="{6D899A35-E8BD-42CF-88E7-DB8E690E1ECA}" dt="2023-10-02T10:57:07.685" v="4182" actId="1076"/>
          <ac:picMkLst>
            <pc:docMk/>
            <pc:sldMk cId="1552878755" sldId="307"/>
            <ac:picMk id="13" creationId="{C2504486-06F1-9BD2-9DB2-03CDF9F2C024}"/>
          </ac:picMkLst>
        </pc:picChg>
      </pc:sldChg>
      <pc:sldChg chg="delSp modSp add mod">
        <pc:chgData name="Jülide Zeynep Aydın" userId="cea0bdfc9ce6c8a3" providerId="LiveId" clId="{6D899A35-E8BD-42CF-88E7-DB8E690E1ECA}" dt="2023-10-02T10:57:37.128" v="4189" actId="255"/>
        <pc:sldMkLst>
          <pc:docMk/>
          <pc:sldMk cId="1743947839" sldId="308"/>
        </pc:sldMkLst>
        <pc:spChg chg="mod">
          <ac:chgData name="Jülide Zeynep Aydın" userId="cea0bdfc9ce6c8a3" providerId="LiveId" clId="{6D899A35-E8BD-42CF-88E7-DB8E690E1ECA}" dt="2023-10-02T09:29:58.698" v="3335" actId="20577"/>
          <ac:spMkLst>
            <pc:docMk/>
            <pc:sldMk cId="1743947839" sldId="308"/>
            <ac:spMk id="2" creationId="{84B16B67-686D-39C4-6532-9FDCA2839513}"/>
          </ac:spMkLst>
        </pc:spChg>
        <pc:spChg chg="mod">
          <ac:chgData name="Jülide Zeynep Aydın" userId="cea0bdfc9ce6c8a3" providerId="LiveId" clId="{6D899A35-E8BD-42CF-88E7-DB8E690E1ECA}" dt="2023-10-01T23:11:21.547" v="2447" actId="20577"/>
          <ac:spMkLst>
            <pc:docMk/>
            <pc:sldMk cId="1743947839" sldId="308"/>
            <ac:spMk id="3" creationId="{C5A7C0A6-E311-A412-F2FC-DBCFC7DDD888}"/>
          </ac:spMkLst>
        </pc:spChg>
        <pc:spChg chg="del">
          <ac:chgData name="Jülide Zeynep Aydın" userId="cea0bdfc9ce6c8a3" providerId="LiveId" clId="{6D899A35-E8BD-42CF-88E7-DB8E690E1ECA}" dt="2023-10-02T10:45:51.276" v="4100" actId="21"/>
          <ac:spMkLst>
            <pc:docMk/>
            <pc:sldMk cId="1743947839" sldId="308"/>
            <ac:spMk id="6" creationId="{6A27B9B1-2B33-9260-CCA9-E05EDE3D6A89}"/>
          </ac:spMkLst>
        </pc:spChg>
        <pc:spChg chg="mod">
          <ac:chgData name="Jülide Zeynep Aydın" userId="cea0bdfc9ce6c8a3" providerId="LiveId" clId="{6D899A35-E8BD-42CF-88E7-DB8E690E1ECA}" dt="2023-10-02T10:57:37.128" v="4189" actId="255"/>
          <ac:spMkLst>
            <pc:docMk/>
            <pc:sldMk cId="1743947839" sldId="308"/>
            <ac:spMk id="9" creationId="{7666D678-4A7D-7F33-151A-55ADEB1F6672}"/>
          </ac:spMkLst>
        </pc:spChg>
        <pc:spChg chg="mod">
          <ac:chgData name="Jülide Zeynep Aydın" userId="cea0bdfc9ce6c8a3" providerId="LiveId" clId="{6D899A35-E8BD-42CF-88E7-DB8E690E1ECA}" dt="2023-10-02T10:03:19.084" v="3533" actId="20577"/>
          <ac:spMkLst>
            <pc:docMk/>
            <pc:sldMk cId="1743947839" sldId="308"/>
            <ac:spMk id="10" creationId="{3FB09C11-3471-DBBF-C3E3-07DFBED7FD23}"/>
          </ac:spMkLst>
        </pc:spChg>
        <pc:graphicFrameChg chg="mod">
          <ac:chgData name="Jülide Zeynep Aydın" userId="cea0bdfc9ce6c8a3" providerId="LiveId" clId="{6D899A35-E8BD-42CF-88E7-DB8E690E1ECA}" dt="2023-10-02T09:55:22.835" v="3482" actId="20577"/>
          <ac:graphicFrameMkLst>
            <pc:docMk/>
            <pc:sldMk cId="1743947839" sldId="308"/>
            <ac:graphicFrameMk id="17" creationId="{A537B875-C60F-15D2-5E07-31A6D79335E1}"/>
          </ac:graphicFrameMkLst>
        </pc:graphicFrameChg>
        <pc:picChg chg="mod">
          <ac:chgData name="Jülide Zeynep Aydın" userId="cea0bdfc9ce6c8a3" providerId="LiveId" clId="{6D899A35-E8BD-42CF-88E7-DB8E690E1ECA}" dt="2023-10-02T10:57:24.518" v="4185" actId="1076"/>
          <ac:picMkLst>
            <pc:docMk/>
            <pc:sldMk cId="1743947839" sldId="308"/>
            <ac:picMk id="13" creationId="{C2504486-06F1-9BD2-9DB2-03CDF9F2C024}"/>
          </ac:picMkLst>
        </pc:picChg>
      </pc:sldChg>
      <pc:sldChg chg="delSp modSp add mod">
        <pc:chgData name="Jülide Zeynep Aydın" userId="cea0bdfc9ce6c8a3" providerId="LiveId" clId="{6D899A35-E8BD-42CF-88E7-DB8E690E1ECA}" dt="2023-10-09T14:01:06.296" v="4478" actId="20577"/>
        <pc:sldMkLst>
          <pc:docMk/>
          <pc:sldMk cId="3206447095" sldId="309"/>
        </pc:sldMkLst>
        <pc:spChg chg="mod">
          <ac:chgData name="Jülide Zeynep Aydın" userId="cea0bdfc9ce6c8a3" providerId="LiveId" clId="{6D899A35-E8BD-42CF-88E7-DB8E690E1ECA}" dt="2023-10-01T23:47:03.492" v="2682" actId="20577"/>
          <ac:spMkLst>
            <pc:docMk/>
            <pc:sldMk cId="3206447095" sldId="309"/>
            <ac:spMk id="3" creationId="{C5A7C0A6-E311-A412-F2FC-DBCFC7DDD888}"/>
          </ac:spMkLst>
        </pc:spChg>
        <pc:spChg chg="del">
          <ac:chgData name="Jülide Zeynep Aydın" userId="cea0bdfc9ce6c8a3" providerId="LiveId" clId="{6D899A35-E8BD-42CF-88E7-DB8E690E1ECA}" dt="2023-10-02T10:45:36.091" v="4099" actId="21"/>
          <ac:spMkLst>
            <pc:docMk/>
            <pc:sldMk cId="3206447095" sldId="309"/>
            <ac:spMk id="6" creationId="{6A27B9B1-2B33-9260-CCA9-E05EDE3D6A89}"/>
          </ac:spMkLst>
        </pc:spChg>
        <pc:spChg chg="mod">
          <ac:chgData name="Jülide Zeynep Aydın" userId="cea0bdfc9ce6c8a3" providerId="LiveId" clId="{6D899A35-E8BD-42CF-88E7-DB8E690E1ECA}" dt="2023-10-02T10:58:03.880" v="4195" actId="14100"/>
          <ac:spMkLst>
            <pc:docMk/>
            <pc:sldMk cId="3206447095" sldId="309"/>
            <ac:spMk id="9" creationId="{877FEB50-AAF4-0F00-D908-B9B7F1FAF1DA}"/>
          </ac:spMkLst>
        </pc:spChg>
        <pc:spChg chg="mod">
          <ac:chgData name="Jülide Zeynep Aydın" userId="cea0bdfc9ce6c8a3" providerId="LiveId" clId="{6D899A35-E8BD-42CF-88E7-DB8E690E1ECA}" dt="2023-10-09T14:01:06.296" v="4478" actId="20577"/>
          <ac:spMkLst>
            <pc:docMk/>
            <pc:sldMk cId="3206447095" sldId="309"/>
            <ac:spMk id="10" creationId="{3FB09C11-3471-DBBF-C3E3-07DFBED7FD23}"/>
          </ac:spMkLst>
        </pc:spChg>
        <pc:graphicFrameChg chg="mod">
          <ac:chgData name="Jülide Zeynep Aydın" userId="cea0bdfc9ce6c8a3" providerId="LiveId" clId="{6D899A35-E8BD-42CF-88E7-DB8E690E1ECA}" dt="2023-10-02T10:04:34.997" v="3543" actId="20577"/>
          <ac:graphicFrameMkLst>
            <pc:docMk/>
            <pc:sldMk cId="3206447095" sldId="309"/>
            <ac:graphicFrameMk id="17" creationId="{A537B875-C60F-15D2-5E07-31A6D79335E1}"/>
          </ac:graphicFrameMkLst>
        </pc:graphicFrameChg>
        <pc:picChg chg="mod">
          <ac:chgData name="Jülide Zeynep Aydın" userId="cea0bdfc9ce6c8a3" providerId="LiveId" clId="{6D899A35-E8BD-42CF-88E7-DB8E690E1ECA}" dt="2023-10-02T10:58:05.382" v="4196" actId="1076"/>
          <ac:picMkLst>
            <pc:docMk/>
            <pc:sldMk cId="3206447095" sldId="309"/>
            <ac:picMk id="13" creationId="{C2504486-06F1-9BD2-9DB2-03CDF9F2C024}"/>
          </ac:picMkLst>
        </pc:picChg>
      </pc:sldChg>
    </pc:docChg>
  </pc:docChgLst>
</pc:chgInfo>
</file>

<file path=ppt/comments/modernComment_106_EAF9DC0F.xml><?xml version="1.0" encoding="utf-8"?>
<p188:cmLst xmlns:a="http://schemas.openxmlformats.org/drawingml/2006/main" xmlns:r="http://schemas.openxmlformats.org/officeDocument/2006/relationships" xmlns:p188="http://schemas.microsoft.com/office/powerpoint/2018/8/main">
  <p188:cm id="{D39C360B-4737-4447-9351-0929ACD1BF65}" authorId="{94955650-C199-08F0-5E35-5EAF3954788F}" created="2023-10-01T22:13:48.110">
    <ac:deMkLst xmlns:ac="http://schemas.microsoft.com/office/drawing/2013/main/command">
      <pc:docMk xmlns:pc="http://schemas.microsoft.com/office/powerpoint/2013/main/command"/>
      <pc:sldMk xmlns:pc="http://schemas.microsoft.com/office/powerpoint/2013/main/command" cId="3942243343" sldId="262"/>
      <ac:picMk id="13" creationId="{C2504486-06F1-9BD2-9DB2-03CDF9F2C024}"/>
    </ac:deMkLst>
    <p188:txBody>
      <a:bodyPr/>
      <a:lstStyle/>
      <a:p>
        <a:r>
          <a:rPr lang="tr-TR"/>
          <a:t>1975, Banqiao Dam Failure, China</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8A2C74-E8EF-4491-9A8D-B3F79C1893D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tr-TR"/>
        </a:p>
      </dgm:t>
    </dgm:pt>
    <dgm:pt modelId="{136164D6-7AA4-4C94-8531-2AD1DD79E889}">
      <dgm:prSet phldrT="[Text]" custT="1"/>
      <dgm:spPr>
        <a:solidFill>
          <a:srgbClr val="000000"/>
        </a:solidFill>
      </dgm:spPr>
      <dgm:t>
        <a:bodyPr/>
        <a:lstStyle/>
        <a:p>
          <a:r>
            <a:rPr lang="tr-TR" sz="1200" dirty="0"/>
            <a:t>OCCUPATION</a:t>
          </a:r>
        </a:p>
      </dgm:t>
    </dgm:pt>
    <dgm:pt modelId="{4B269AC2-24C0-4307-9539-B307A7806BE5}" type="parTrans" cxnId="{6B27C580-A5EE-4318-8F05-1B1A50A423F3}">
      <dgm:prSet/>
      <dgm:spPr/>
      <dgm:t>
        <a:bodyPr/>
        <a:lstStyle/>
        <a:p>
          <a:endParaRPr lang="tr-TR"/>
        </a:p>
      </dgm:t>
    </dgm:pt>
    <dgm:pt modelId="{E488F147-20B4-4433-A581-644D71DFBEAB}" type="sibTrans" cxnId="{6B27C580-A5EE-4318-8F05-1B1A50A423F3}">
      <dgm:prSet/>
      <dgm:spPr/>
      <dgm:t>
        <a:bodyPr/>
        <a:lstStyle/>
        <a:p>
          <a:endParaRPr lang="tr-TR"/>
        </a:p>
      </dgm:t>
    </dgm:pt>
    <dgm:pt modelId="{7FF15B3B-B923-412E-8BC5-3514EF1B39A7}">
      <dgm:prSet phldrT="[Text]" custT="1"/>
      <dgm:spPr/>
      <dgm:t>
        <a:bodyPr/>
        <a:lstStyle/>
        <a:p>
          <a:r>
            <a:rPr lang="tr-TR" sz="1400" b="1" dirty="0" err="1"/>
            <a:t>type</a:t>
          </a:r>
          <a:r>
            <a:rPr lang="tr-TR" sz="1400" b="1" dirty="0"/>
            <a:t> of </a:t>
          </a:r>
          <a:r>
            <a:rPr lang="tr-TR" sz="1400" b="1" dirty="0" err="1"/>
            <a:t>work</a:t>
          </a:r>
          <a:r>
            <a:rPr lang="tr-TR" sz="1400" b="1" dirty="0"/>
            <a:t> </a:t>
          </a:r>
          <a:r>
            <a:rPr lang="tr-TR" sz="1400" b="1" dirty="0" err="1"/>
            <a:t>that</a:t>
          </a:r>
          <a:r>
            <a:rPr lang="tr-TR" sz="1400" b="1" dirty="0"/>
            <a:t> </a:t>
          </a:r>
          <a:r>
            <a:rPr lang="tr-TR" sz="1400" b="1" dirty="0" err="1"/>
            <a:t>includes</a:t>
          </a:r>
          <a:r>
            <a:rPr lang="tr-TR" sz="1400" b="1" dirty="0"/>
            <a:t> </a:t>
          </a:r>
          <a:r>
            <a:rPr lang="tr-TR" sz="1400" b="1" dirty="0" err="1"/>
            <a:t>tasks</a:t>
          </a:r>
          <a:r>
            <a:rPr lang="tr-TR" sz="1400" b="1" dirty="0"/>
            <a:t>, </a:t>
          </a:r>
          <a:r>
            <a:rPr lang="tr-TR" sz="1400" b="1" dirty="0" err="1"/>
            <a:t>education</a:t>
          </a:r>
          <a:r>
            <a:rPr lang="tr-TR" sz="1400" b="1" dirty="0"/>
            <a:t> </a:t>
          </a:r>
          <a:r>
            <a:rPr lang="tr-TR" sz="1400" b="1" dirty="0" err="1"/>
            <a:t>and</a:t>
          </a:r>
          <a:r>
            <a:rPr lang="tr-TR" sz="1400" b="1" dirty="0"/>
            <a:t> </a:t>
          </a:r>
          <a:r>
            <a:rPr lang="tr-TR" sz="1400" b="1" dirty="0" err="1"/>
            <a:t>training</a:t>
          </a:r>
          <a:r>
            <a:rPr lang="tr-TR" sz="1400" b="1" dirty="0"/>
            <a:t>, </a:t>
          </a:r>
          <a:r>
            <a:rPr lang="tr-TR" sz="1400" b="1" dirty="0" err="1"/>
            <a:t>typical</a:t>
          </a:r>
          <a:r>
            <a:rPr lang="tr-TR" sz="1400" b="1" dirty="0"/>
            <a:t> </a:t>
          </a:r>
          <a:r>
            <a:rPr lang="tr-TR" sz="1400" b="1" dirty="0" err="1"/>
            <a:t>wages</a:t>
          </a:r>
          <a:r>
            <a:rPr lang="tr-TR" sz="1400" b="1" dirty="0"/>
            <a:t>, </a:t>
          </a:r>
          <a:r>
            <a:rPr lang="tr-TR" sz="1400" b="1" dirty="0" err="1"/>
            <a:t>work</a:t>
          </a:r>
          <a:r>
            <a:rPr lang="tr-TR" sz="1400" b="1" dirty="0"/>
            <a:t> </a:t>
          </a:r>
          <a:r>
            <a:rPr lang="tr-TR" sz="1400" b="1" dirty="0" err="1"/>
            <a:t>settings</a:t>
          </a:r>
          <a:r>
            <a:rPr lang="tr-TR" sz="1400" b="1" dirty="0"/>
            <a:t>, </a:t>
          </a:r>
          <a:r>
            <a:rPr lang="tr-TR" sz="1400" b="1" dirty="0" err="1"/>
            <a:t>and</a:t>
          </a:r>
          <a:r>
            <a:rPr lang="tr-TR" sz="1400" b="1" dirty="0"/>
            <a:t> </a:t>
          </a:r>
          <a:r>
            <a:rPr lang="tr-TR" sz="1400" b="1" dirty="0" err="1"/>
            <a:t>other</a:t>
          </a:r>
          <a:r>
            <a:rPr lang="tr-TR" sz="1400" b="1" dirty="0"/>
            <a:t> </a:t>
          </a:r>
          <a:r>
            <a:rPr lang="tr-TR" sz="1400" b="1" dirty="0" err="1"/>
            <a:t>factors</a:t>
          </a:r>
          <a:endParaRPr lang="tr-TR" sz="1400" b="1" dirty="0"/>
        </a:p>
      </dgm:t>
    </dgm:pt>
    <dgm:pt modelId="{BF9E5D23-4E27-4208-8E4F-80D293E9C1F0}" type="parTrans" cxnId="{169B9D7D-3E7D-40AA-82CE-49A921FFA908}">
      <dgm:prSet/>
      <dgm:spPr/>
      <dgm:t>
        <a:bodyPr/>
        <a:lstStyle/>
        <a:p>
          <a:endParaRPr lang="tr-TR"/>
        </a:p>
      </dgm:t>
    </dgm:pt>
    <dgm:pt modelId="{468D2398-172B-4842-AAD5-E29E079DE197}" type="sibTrans" cxnId="{169B9D7D-3E7D-40AA-82CE-49A921FFA908}">
      <dgm:prSet/>
      <dgm:spPr/>
      <dgm:t>
        <a:bodyPr/>
        <a:lstStyle/>
        <a:p>
          <a:endParaRPr lang="tr-TR"/>
        </a:p>
      </dgm:t>
    </dgm:pt>
    <dgm:pt modelId="{D98FF859-038E-4041-9EAF-2B5B4D6FA7CF}">
      <dgm:prSet phldrT="[Text]"/>
      <dgm:spPr>
        <a:solidFill>
          <a:schemeClr val="tx1"/>
        </a:solidFill>
      </dgm:spPr>
      <dgm:t>
        <a:bodyPr/>
        <a:lstStyle/>
        <a:p>
          <a:r>
            <a:rPr lang="tr-TR" dirty="0"/>
            <a:t>HEALTH</a:t>
          </a:r>
        </a:p>
      </dgm:t>
    </dgm:pt>
    <dgm:pt modelId="{CC66A7AA-4B7C-439B-9B7E-D1300B3C66A8}" type="parTrans" cxnId="{B8B34E89-8301-46D7-BA51-B60F12388B3C}">
      <dgm:prSet/>
      <dgm:spPr/>
      <dgm:t>
        <a:bodyPr/>
        <a:lstStyle/>
        <a:p>
          <a:endParaRPr lang="tr-TR"/>
        </a:p>
      </dgm:t>
    </dgm:pt>
    <dgm:pt modelId="{6E06080D-783C-490E-A9EF-D770FA912F69}" type="sibTrans" cxnId="{B8B34E89-8301-46D7-BA51-B60F12388B3C}">
      <dgm:prSet/>
      <dgm:spPr/>
      <dgm:t>
        <a:bodyPr/>
        <a:lstStyle/>
        <a:p>
          <a:endParaRPr lang="tr-TR"/>
        </a:p>
      </dgm:t>
    </dgm:pt>
    <dgm:pt modelId="{0D3841CB-521D-4933-8D61-550E3C6D5FF5}">
      <dgm:prSet phldrT="[Text]" custT="1"/>
      <dgm:spPr/>
      <dgm:t>
        <a:bodyPr/>
        <a:lstStyle/>
        <a:p>
          <a:pPr algn="l"/>
          <a:r>
            <a:rPr lang="tr-TR" sz="1400" b="1" dirty="0" err="1"/>
            <a:t>state</a:t>
          </a:r>
          <a:r>
            <a:rPr lang="tr-TR" sz="1400" b="1" dirty="0"/>
            <a:t> of </a:t>
          </a:r>
          <a:r>
            <a:rPr lang="tr-TR" sz="1400" b="1" dirty="0" err="1"/>
            <a:t>complete</a:t>
          </a:r>
          <a:r>
            <a:rPr lang="tr-TR" sz="1400" b="1" dirty="0"/>
            <a:t> </a:t>
          </a:r>
          <a:r>
            <a:rPr lang="tr-TR" sz="1400" b="1" dirty="0" err="1"/>
            <a:t>physical</a:t>
          </a:r>
          <a:r>
            <a:rPr lang="tr-TR" sz="1400" b="1" dirty="0"/>
            <a:t>, </a:t>
          </a:r>
          <a:r>
            <a:rPr lang="tr-TR" sz="1400" b="1" dirty="0" err="1"/>
            <a:t>mental</a:t>
          </a:r>
          <a:r>
            <a:rPr lang="tr-TR" sz="1400" b="1" dirty="0"/>
            <a:t> </a:t>
          </a:r>
          <a:r>
            <a:rPr lang="tr-TR" sz="1400" b="1" dirty="0" err="1"/>
            <a:t>and</a:t>
          </a:r>
          <a:r>
            <a:rPr lang="tr-TR" sz="1400" b="1" dirty="0"/>
            <a:t> </a:t>
          </a:r>
          <a:r>
            <a:rPr lang="tr-TR" sz="1400" b="1" dirty="0" err="1"/>
            <a:t>social</a:t>
          </a:r>
          <a:r>
            <a:rPr lang="tr-TR" sz="1400" b="1" dirty="0"/>
            <a:t> </a:t>
          </a:r>
          <a:r>
            <a:rPr lang="tr-TR" sz="1400" b="1" dirty="0" err="1"/>
            <a:t>well-being</a:t>
          </a:r>
          <a:r>
            <a:rPr lang="tr-TR" sz="1400" b="1" dirty="0"/>
            <a:t> </a:t>
          </a:r>
          <a:r>
            <a:rPr lang="tr-TR" sz="1400" b="1" dirty="0" err="1"/>
            <a:t>and</a:t>
          </a:r>
          <a:r>
            <a:rPr lang="tr-TR" sz="1400" b="1" dirty="0"/>
            <a:t> not </a:t>
          </a:r>
          <a:r>
            <a:rPr lang="tr-TR" sz="1400" b="1" dirty="0" err="1"/>
            <a:t>merely</a:t>
          </a:r>
          <a:r>
            <a:rPr lang="tr-TR" sz="1400" b="1" dirty="0"/>
            <a:t> </a:t>
          </a:r>
          <a:r>
            <a:rPr lang="tr-TR" sz="1400" b="1" dirty="0" err="1"/>
            <a:t>the</a:t>
          </a:r>
          <a:r>
            <a:rPr lang="tr-TR" sz="1400" b="1" dirty="0"/>
            <a:t> </a:t>
          </a:r>
          <a:r>
            <a:rPr lang="tr-TR" sz="1400" b="1" dirty="0" err="1"/>
            <a:t>absence</a:t>
          </a:r>
          <a:r>
            <a:rPr lang="tr-TR" sz="1400" b="1" dirty="0"/>
            <a:t> of </a:t>
          </a:r>
          <a:r>
            <a:rPr lang="tr-TR" sz="1400" b="1" dirty="0" err="1"/>
            <a:t>disease</a:t>
          </a:r>
          <a:r>
            <a:rPr lang="tr-TR" sz="1400" b="1" dirty="0"/>
            <a:t> </a:t>
          </a:r>
          <a:r>
            <a:rPr lang="tr-TR" sz="1400" b="1" dirty="0" err="1"/>
            <a:t>or</a:t>
          </a:r>
          <a:r>
            <a:rPr lang="tr-TR" sz="1400" b="1" dirty="0"/>
            <a:t> </a:t>
          </a:r>
          <a:r>
            <a:rPr lang="tr-TR" sz="1400" b="1" dirty="0" err="1"/>
            <a:t>infirmity</a:t>
          </a:r>
          <a:endParaRPr lang="tr-TR" sz="1400" dirty="0"/>
        </a:p>
      </dgm:t>
    </dgm:pt>
    <dgm:pt modelId="{5150B627-6C9E-42D7-9963-B511E0E7A32F}" type="parTrans" cxnId="{80541A26-D692-4EDE-B7C8-82B40ADFC7FA}">
      <dgm:prSet/>
      <dgm:spPr/>
      <dgm:t>
        <a:bodyPr/>
        <a:lstStyle/>
        <a:p>
          <a:endParaRPr lang="tr-TR"/>
        </a:p>
      </dgm:t>
    </dgm:pt>
    <dgm:pt modelId="{1526C614-7715-4E2A-9684-9D8437069241}" type="sibTrans" cxnId="{80541A26-D692-4EDE-B7C8-82B40ADFC7FA}">
      <dgm:prSet/>
      <dgm:spPr/>
      <dgm:t>
        <a:bodyPr/>
        <a:lstStyle/>
        <a:p>
          <a:endParaRPr lang="tr-TR"/>
        </a:p>
      </dgm:t>
    </dgm:pt>
    <dgm:pt modelId="{E704E3A6-C67E-468B-B70F-7A35D43BBEDF}">
      <dgm:prSet phldrT="[Text]"/>
      <dgm:spPr>
        <a:solidFill>
          <a:srgbClr val="000000"/>
        </a:solidFill>
      </dgm:spPr>
      <dgm:t>
        <a:bodyPr/>
        <a:lstStyle/>
        <a:p>
          <a:r>
            <a:rPr lang="tr-TR" dirty="0"/>
            <a:t>SAFETY</a:t>
          </a:r>
        </a:p>
      </dgm:t>
    </dgm:pt>
    <dgm:pt modelId="{5D4CDDB0-071F-40E1-B4D5-3626BAF64D17}" type="parTrans" cxnId="{D90DF6C9-C922-448C-BCBC-819667CF4F85}">
      <dgm:prSet/>
      <dgm:spPr/>
      <dgm:t>
        <a:bodyPr/>
        <a:lstStyle/>
        <a:p>
          <a:endParaRPr lang="tr-TR"/>
        </a:p>
      </dgm:t>
    </dgm:pt>
    <dgm:pt modelId="{2106F9D9-CE7E-482A-A55C-DB1AF62A3A79}" type="sibTrans" cxnId="{D90DF6C9-C922-448C-BCBC-819667CF4F85}">
      <dgm:prSet/>
      <dgm:spPr/>
      <dgm:t>
        <a:bodyPr/>
        <a:lstStyle/>
        <a:p>
          <a:endParaRPr lang="tr-TR"/>
        </a:p>
      </dgm:t>
    </dgm:pt>
    <dgm:pt modelId="{19EA5429-B00B-4CDD-889B-972C1BB9CAD0}">
      <dgm:prSet phldrT="[Text]" custT="1"/>
      <dgm:spPr/>
      <dgm:t>
        <a:bodyPr/>
        <a:lstStyle/>
        <a:p>
          <a:r>
            <a:rPr lang="tr-TR" sz="1200" b="1" dirty="0" err="1"/>
            <a:t>state</a:t>
          </a:r>
          <a:r>
            <a:rPr lang="tr-TR" sz="1200" b="1" dirty="0"/>
            <a:t> in </a:t>
          </a:r>
          <a:r>
            <a:rPr lang="tr-TR" sz="1200" b="1" dirty="0" err="1"/>
            <a:t>which</a:t>
          </a:r>
          <a:r>
            <a:rPr lang="tr-TR" sz="1200" b="1" dirty="0"/>
            <a:t> </a:t>
          </a:r>
          <a:r>
            <a:rPr lang="tr-TR" sz="1200" b="1" dirty="0" err="1"/>
            <a:t>hazards</a:t>
          </a:r>
          <a:r>
            <a:rPr lang="tr-TR" sz="1200" b="1" dirty="0"/>
            <a:t> </a:t>
          </a:r>
          <a:r>
            <a:rPr lang="tr-TR" sz="1200" b="1" dirty="0" err="1"/>
            <a:t>and</a:t>
          </a:r>
          <a:r>
            <a:rPr lang="tr-TR" sz="1200" b="1" dirty="0"/>
            <a:t> </a:t>
          </a:r>
          <a:r>
            <a:rPr lang="tr-TR" sz="1200" b="1" dirty="0" err="1"/>
            <a:t>conditions</a:t>
          </a:r>
          <a:r>
            <a:rPr lang="tr-TR" sz="1200" b="1" dirty="0"/>
            <a:t> </a:t>
          </a:r>
          <a:r>
            <a:rPr lang="tr-TR" sz="1200" b="1" dirty="0" err="1"/>
            <a:t>leading</a:t>
          </a:r>
          <a:r>
            <a:rPr lang="tr-TR" sz="1200" b="1" dirty="0"/>
            <a:t> </a:t>
          </a:r>
          <a:r>
            <a:rPr lang="tr-TR" sz="1200" b="1" dirty="0" err="1"/>
            <a:t>to</a:t>
          </a:r>
          <a:r>
            <a:rPr lang="tr-TR" sz="1200" b="1" dirty="0"/>
            <a:t> </a:t>
          </a:r>
          <a:r>
            <a:rPr lang="tr-TR" sz="1200" b="1" dirty="0" err="1"/>
            <a:t>physical</a:t>
          </a:r>
          <a:r>
            <a:rPr lang="tr-TR" sz="1200" b="1" dirty="0"/>
            <a:t>, </a:t>
          </a:r>
          <a:r>
            <a:rPr lang="tr-TR" sz="1200" b="1" dirty="0" err="1"/>
            <a:t>psychological</a:t>
          </a:r>
          <a:r>
            <a:rPr lang="tr-TR" sz="1200" b="1" dirty="0"/>
            <a:t> </a:t>
          </a:r>
          <a:r>
            <a:rPr lang="tr-TR" sz="1200" b="1" dirty="0" err="1"/>
            <a:t>or</a:t>
          </a:r>
          <a:r>
            <a:rPr lang="tr-TR" sz="1200" b="1" dirty="0"/>
            <a:t> </a:t>
          </a:r>
          <a:r>
            <a:rPr lang="tr-TR" sz="1200" b="1" dirty="0" err="1"/>
            <a:t>material</a:t>
          </a:r>
          <a:r>
            <a:rPr lang="tr-TR" sz="1200" b="1" dirty="0"/>
            <a:t> </a:t>
          </a:r>
          <a:r>
            <a:rPr lang="tr-TR" sz="1200" b="1" dirty="0" err="1"/>
            <a:t>harm</a:t>
          </a:r>
          <a:r>
            <a:rPr lang="tr-TR" sz="1200" b="1" dirty="0"/>
            <a:t> </a:t>
          </a:r>
          <a:r>
            <a:rPr lang="tr-TR" sz="1200" b="1" dirty="0" err="1"/>
            <a:t>are</a:t>
          </a:r>
          <a:r>
            <a:rPr lang="tr-TR" sz="1200" b="1" dirty="0"/>
            <a:t> </a:t>
          </a:r>
          <a:r>
            <a:rPr lang="tr-TR" sz="1200" b="1" dirty="0" err="1"/>
            <a:t>controlled</a:t>
          </a:r>
          <a:r>
            <a:rPr lang="tr-TR" sz="1200" b="1" dirty="0"/>
            <a:t> in </a:t>
          </a:r>
          <a:r>
            <a:rPr lang="tr-TR" sz="1200" b="1" dirty="0" err="1"/>
            <a:t>order</a:t>
          </a:r>
          <a:r>
            <a:rPr lang="tr-TR" sz="1200" b="1" dirty="0"/>
            <a:t> </a:t>
          </a:r>
          <a:r>
            <a:rPr lang="tr-TR" sz="1200" b="1" dirty="0" err="1"/>
            <a:t>to</a:t>
          </a:r>
          <a:r>
            <a:rPr lang="tr-TR" sz="1200" b="1" dirty="0"/>
            <a:t> </a:t>
          </a:r>
          <a:r>
            <a:rPr lang="tr-TR" sz="1200" b="1" dirty="0" err="1"/>
            <a:t>preserve</a:t>
          </a:r>
          <a:r>
            <a:rPr lang="tr-TR" sz="1200" b="1" dirty="0"/>
            <a:t> </a:t>
          </a:r>
          <a:r>
            <a:rPr lang="tr-TR" sz="1200" b="1" dirty="0" err="1"/>
            <a:t>the</a:t>
          </a:r>
          <a:r>
            <a:rPr lang="tr-TR" sz="1200" b="1" dirty="0"/>
            <a:t> </a:t>
          </a:r>
          <a:r>
            <a:rPr lang="tr-TR" sz="1200" b="1" dirty="0" err="1"/>
            <a:t>health</a:t>
          </a:r>
          <a:r>
            <a:rPr lang="tr-TR" sz="1200" b="1" dirty="0"/>
            <a:t> </a:t>
          </a:r>
          <a:r>
            <a:rPr lang="tr-TR" sz="1200" b="1" dirty="0" err="1"/>
            <a:t>and</a:t>
          </a:r>
          <a:r>
            <a:rPr lang="tr-TR" sz="1200" b="1" dirty="0"/>
            <a:t> </a:t>
          </a:r>
          <a:r>
            <a:rPr lang="tr-TR" sz="1200" b="1" dirty="0" err="1"/>
            <a:t>well-being</a:t>
          </a:r>
          <a:r>
            <a:rPr lang="tr-TR" sz="1200" b="1" dirty="0"/>
            <a:t> of </a:t>
          </a:r>
          <a:r>
            <a:rPr lang="tr-TR" sz="1200" b="1" dirty="0" err="1"/>
            <a:t>individuals</a:t>
          </a:r>
          <a:r>
            <a:rPr lang="tr-TR" sz="1200" b="1" dirty="0"/>
            <a:t> </a:t>
          </a:r>
          <a:r>
            <a:rPr lang="tr-TR" sz="1200" b="1" dirty="0" err="1"/>
            <a:t>and</a:t>
          </a:r>
          <a:r>
            <a:rPr lang="tr-TR" sz="1200" b="1" dirty="0"/>
            <a:t> </a:t>
          </a:r>
          <a:r>
            <a:rPr lang="tr-TR" sz="1200" b="1" dirty="0" err="1"/>
            <a:t>the</a:t>
          </a:r>
          <a:r>
            <a:rPr lang="tr-TR" sz="1200" b="1" dirty="0"/>
            <a:t> </a:t>
          </a:r>
          <a:r>
            <a:rPr lang="tr-TR" sz="1200" b="1" dirty="0" err="1"/>
            <a:t>community</a:t>
          </a:r>
          <a:endParaRPr lang="tr-TR" sz="1200" b="1" dirty="0"/>
        </a:p>
      </dgm:t>
    </dgm:pt>
    <dgm:pt modelId="{B677376A-26BB-42C7-833B-E3D9C24DB7C4}" type="parTrans" cxnId="{FFB2C0EB-B7A2-4433-93F6-1D1704F956FA}">
      <dgm:prSet/>
      <dgm:spPr/>
      <dgm:t>
        <a:bodyPr/>
        <a:lstStyle/>
        <a:p>
          <a:endParaRPr lang="tr-TR"/>
        </a:p>
      </dgm:t>
    </dgm:pt>
    <dgm:pt modelId="{F94387EF-36FE-4B48-BBB6-6164F43911FB}" type="sibTrans" cxnId="{FFB2C0EB-B7A2-4433-93F6-1D1704F956FA}">
      <dgm:prSet/>
      <dgm:spPr/>
      <dgm:t>
        <a:bodyPr/>
        <a:lstStyle/>
        <a:p>
          <a:endParaRPr lang="tr-TR"/>
        </a:p>
      </dgm:t>
    </dgm:pt>
    <dgm:pt modelId="{526A1B16-DD2C-491E-9F0D-CDA6285CB2C0}" type="pres">
      <dgm:prSet presAssocID="{6C8A2C74-E8EF-4491-9A8D-B3F79C1893D6}" presName="composite" presStyleCnt="0">
        <dgm:presLayoutVars>
          <dgm:chMax val="5"/>
          <dgm:dir/>
          <dgm:animLvl val="ctr"/>
          <dgm:resizeHandles val="exact"/>
        </dgm:presLayoutVars>
      </dgm:prSet>
      <dgm:spPr/>
    </dgm:pt>
    <dgm:pt modelId="{A88C3601-A762-4045-A307-608678A3BCD6}" type="pres">
      <dgm:prSet presAssocID="{6C8A2C74-E8EF-4491-9A8D-B3F79C1893D6}" presName="cycle" presStyleCnt="0"/>
      <dgm:spPr/>
    </dgm:pt>
    <dgm:pt modelId="{7B1A062C-DADA-4834-99BC-73170EB038FE}" type="pres">
      <dgm:prSet presAssocID="{6C8A2C74-E8EF-4491-9A8D-B3F79C1893D6}" presName="centerShape" presStyleCnt="0"/>
      <dgm:spPr/>
    </dgm:pt>
    <dgm:pt modelId="{5A64E254-9A27-45ED-B53A-DD3336BD537D}" type="pres">
      <dgm:prSet presAssocID="{6C8A2C74-E8EF-4491-9A8D-B3F79C1893D6}" presName="connSite" presStyleLbl="node1" presStyleIdx="0" presStyleCnt="4"/>
      <dgm:spPr/>
    </dgm:pt>
    <dgm:pt modelId="{AA90F4D6-3870-4EDC-93E5-2BE3748883C0}" type="pres">
      <dgm:prSet presAssocID="{6C8A2C74-E8EF-4491-9A8D-B3F79C1893D6}" presName="visible" presStyleLbl="node1" presStyleIdx="0" presStyleCnt="4"/>
      <dgm:spPr>
        <a:solidFill>
          <a:srgbClr val="000000"/>
        </a:solidFill>
        <a:ln>
          <a:solidFill>
            <a:schemeClr val="tx1"/>
          </a:solidFill>
        </a:ln>
      </dgm:spPr>
    </dgm:pt>
    <dgm:pt modelId="{FE1A8805-0A07-4C94-9B6D-4D646DED676F}" type="pres">
      <dgm:prSet presAssocID="{4B269AC2-24C0-4307-9539-B307A7806BE5}" presName="Name25" presStyleLbl="parChTrans1D1" presStyleIdx="0" presStyleCnt="3"/>
      <dgm:spPr/>
    </dgm:pt>
    <dgm:pt modelId="{93AD3D7B-2F08-452A-A859-9086A045B48A}" type="pres">
      <dgm:prSet presAssocID="{136164D6-7AA4-4C94-8531-2AD1DD79E889}" presName="node" presStyleCnt="0"/>
      <dgm:spPr/>
    </dgm:pt>
    <dgm:pt modelId="{47B929FB-3FC9-458D-92D9-BCFD8A559883}" type="pres">
      <dgm:prSet presAssocID="{136164D6-7AA4-4C94-8531-2AD1DD79E889}" presName="parentNode" presStyleLbl="node1" presStyleIdx="1" presStyleCnt="4" custScaleX="99403">
        <dgm:presLayoutVars>
          <dgm:chMax val="1"/>
          <dgm:bulletEnabled val="1"/>
        </dgm:presLayoutVars>
      </dgm:prSet>
      <dgm:spPr/>
    </dgm:pt>
    <dgm:pt modelId="{EDCDB049-08AB-4237-B28D-F8DB57BA9EF5}" type="pres">
      <dgm:prSet presAssocID="{136164D6-7AA4-4C94-8531-2AD1DD79E889}" presName="childNode" presStyleLbl="revTx" presStyleIdx="0" presStyleCnt="3">
        <dgm:presLayoutVars>
          <dgm:bulletEnabled val="1"/>
        </dgm:presLayoutVars>
      </dgm:prSet>
      <dgm:spPr/>
    </dgm:pt>
    <dgm:pt modelId="{05B74DC8-972A-448A-A6DF-1A77ECC02DC5}" type="pres">
      <dgm:prSet presAssocID="{CC66A7AA-4B7C-439B-9B7E-D1300B3C66A8}" presName="Name25" presStyleLbl="parChTrans1D1" presStyleIdx="1" presStyleCnt="3"/>
      <dgm:spPr/>
    </dgm:pt>
    <dgm:pt modelId="{E36FB4ED-1E6C-457C-A5A3-2CB5C3FE1BF6}" type="pres">
      <dgm:prSet presAssocID="{D98FF859-038E-4041-9EAF-2B5B4D6FA7CF}" presName="node" presStyleCnt="0"/>
      <dgm:spPr/>
    </dgm:pt>
    <dgm:pt modelId="{4C83822F-CCE3-4B8A-877B-B2930FC6DE92}" type="pres">
      <dgm:prSet presAssocID="{D98FF859-038E-4041-9EAF-2B5B4D6FA7CF}" presName="parentNode" presStyleLbl="node1" presStyleIdx="2" presStyleCnt="4" custAng="0" custScaleX="101522" custLinFactNeighborX="32894" custLinFactNeighborY="-1566">
        <dgm:presLayoutVars>
          <dgm:chMax val="1"/>
          <dgm:bulletEnabled val="1"/>
        </dgm:presLayoutVars>
      </dgm:prSet>
      <dgm:spPr/>
    </dgm:pt>
    <dgm:pt modelId="{E83D9169-F46D-4136-BA69-A3B6B96BF6A8}" type="pres">
      <dgm:prSet presAssocID="{D98FF859-038E-4041-9EAF-2B5B4D6FA7CF}" presName="childNode" presStyleLbl="revTx" presStyleIdx="1" presStyleCnt="3">
        <dgm:presLayoutVars>
          <dgm:bulletEnabled val="1"/>
        </dgm:presLayoutVars>
      </dgm:prSet>
      <dgm:spPr/>
    </dgm:pt>
    <dgm:pt modelId="{BC561108-F88B-456A-8ADC-61882A99E7E1}" type="pres">
      <dgm:prSet presAssocID="{5D4CDDB0-071F-40E1-B4D5-3626BAF64D17}" presName="Name25" presStyleLbl="parChTrans1D1" presStyleIdx="2" presStyleCnt="3"/>
      <dgm:spPr/>
    </dgm:pt>
    <dgm:pt modelId="{13D0C2D3-BA64-4BFA-957F-6113F91066D8}" type="pres">
      <dgm:prSet presAssocID="{E704E3A6-C67E-468B-B70F-7A35D43BBEDF}" presName="node" presStyleCnt="0"/>
      <dgm:spPr/>
    </dgm:pt>
    <dgm:pt modelId="{47FB23F0-4DD0-4CFC-9AA4-ECF522C12B0F}" type="pres">
      <dgm:prSet presAssocID="{E704E3A6-C67E-468B-B70F-7A35D43BBEDF}" presName="parentNode" presStyleLbl="node1" presStyleIdx="3" presStyleCnt="4">
        <dgm:presLayoutVars>
          <dgm:chMax val="1"/>
          <dgm:bulletEnabled val="1"/>
        </dgm:presLayoutVars>
      </dgm:prSet>
      <dgm:spPr/>
    </dgm:pt>
    <dgm:pt modelId="{4D8C0A25-CB29-4A87-A84D-49F61BAA1D36}" type="pres">
      <dgm:prSet presAssocID="{E704E3A6-C67E-468B-B70F-7A35D43BBEDF}" presName="childNode" presStyleLbl="revTx" presStyleIdx="2" presStyleCnt="3">
        <dgm:presLayoutVars>
          <dgm:bulletEnabled val="1"/>
        </dgm:presLayoutVars>
      </dgm:prSet>
      <dgm:spPr/>
    </dgm:pt>
  </dgm:ptLst>
  <dgm:cxnLst>
    <dgm:cxn modelId="{2BD76F03-D4AC-4403-94E3-88C523F74995}" type="presOf" srcId="{D98FF859-038E-4041-9EAF-2B5B4D6FA7CF}" destId="{4C83822F-CCE3-4B8A-877B-B2930FC6DE92}" srcOrd="0" destOrd="0" presId="urn:microsoft.com/office/officeart/2005/8/layout/radial2"/>
    <dgm:cxn modelId="{80541A26-D692-4EDE-B7C8-82B40ADFC7FA}" srcId="{D98FF859-038E-4041-9EAF-2B5B4D6FA7CF}" destId="{0D3841CB-521D-4933-8D61-550E3C6D5FF5}" srcOrd="0" destOrd="0" parTransId="{5150B627-6C9E-42D7-9963-B511E0E7A32F}" sibTransId="{1526C614-7715-4E2A-9684-9D8437069241}"/>
    <dgm:cxn modelId="{DF46DD2F-E02B-4E35-AC9D-518A321A5B11}" type="presOf" srcId="{5D4CDDB0-071F-40E1-B4D5-3626BAF64D17}" destId="{BC561108-F88B-456A-8ADC-61882A99E7E1}" srcOrd="0" destOrd="0" presId="urn:microsoft.com/office/officeart/2005/8/layout/radial2"/>
    <dgm:cxn modelId="{A331EA51-E510-4B47-891B-A51E015E3100}" type="presOf" srcId="{CC66A7AA-4B7C-439B-9B7E-D1300B3C66A8}" destId="{05B74DC8-972A-448A-A6DF-1A77ECC02DC5}" srcOrd="0" destOrd="0" presId="urn:microsoft.com/office/officeart/2005/8/layout/radial2"/>
    <dgm:cxn modelId="{169B9D7D-3E7D-40AA-82CE-49A921FFA908}" srcId="{136164D6-7AA4-4C94-8531-2AD1DD79E889}" destId="{7FF15B3B-B923-412E-8BC5-3514EF1B39A7}" srcOrd="0" destOrd="0" parTransId="{BF9E5D23-4E27-4208-8E4F-80D293E9C1F0}" sibTransId="{468D2398-172B-4842-AAD5-E29E079DE197}"/>
    <dgm:cxn modelId="{6B27C580-A5EE-4318-8F05-1B1A50A423F3}" srcId="{6C8A2C74-E8EF-4491-9A8D-B3F79C1893D6}" destId="{136164D6-7AA4-4C94-8531-2AD1DD79E889}" srcOrd="0" destOrd="0" parTransId="{4B269AC2-24C0-4307-9539-B307A7806BE5}" sibTransId="{E488F147-20B4-4433-A581-644D71DFBEAB}"/>
    <dgm:cxn modelId="{B8B34E89-8301-46D7-BA51-B60F12388B3C}" srcId="{6C8A2C74-E8EF-4491-9A8D-B3F79C1893D6}" destId="{D98FF859-038E-4041-9EAF-2B5B4D6FA7CF}" srcOrd="1" destOrd="0" parTransId="{CC66A7AA-4B7C-439B-9B7E-D1300B3C66A8}" sibTransId="{6E06080D-783C-490E-A9EF-D770FA912F69}"/>
    <dgm:cxn modelId="{DCA98195-FCAA-41C4-A732-BA8C8C577CD4}" type="presOf" srcId="{E704E3A6-C67E-468B-B70F-7A35D43BBEDF}" destId="{47FB23F0-4DD0-4CFC-9AA4-ECF522C12B0F}" srcOrd="0" destOrd="0" presId="urn:microsoft.com/office/officeart/2005/8/layout/radial2"/>
    <dgm:cxn modelId="{C57DD297-7792-4207-B376-1A4D1EFD6E04}" type="presOf" srcId="{6C8A2C74-E8EF-4491-9A8D-B3F79C1893D6}" destId="{526A1B16-DD2C-491E-9F0D-CDA6285CB2C0}" srcOrd="0" destOrd="0" presId="urn:microsoft.com/office/officeart/2005/8/layout/radial2"/>
    <dgm:cxn modelId="{1CF8A0C4-1473-4888-A6BC-741BECCAD6B6}" type="presOf" srcId="{136164D6-7AA4-4C94-8531-2AD1DD79E889}" destId="{47B929FB-3FC9-458D-92D9-BCFD8A559883}" srcOrd="0" destOrd="0" presId="urn:microsoft.com/office/officeart/2005/8/layout/radial2"/>
    <dgm:cxn modelId="{D90DF6C9-C922-448C-BCBC-819667CF4F85}" srcId="{6C8A2C74-E8EF-4491-9A8D-B3F79C1893D6}" destId="{E704E3A6-C67E-468B-B70F-7A35D43BBEDF}" srcOrd="2" destOrd="0" parTransId="{5D4CDDB0-071F-40E1-B4D5-3626BAF64D17}" sibTransId="{2106F9D9-CE7E-482A-A55C-DB1AF62A3A79}"/>
    <dgm:cxn modelId="{420018DD-15A7-4040-9775-C43EB46821EB}" type="presOf" srcId="{4B269AC2-24C0-4307-9539-B307A7806BE5}" destId="{FE1A8805-0A07-4C94-9B6D-4D646DED676F}" srcOrd="0" destOrd="0" presId="urn:microsoft.com/office/officeart/2005/8/layout/radial2"/>
    <dgm:cxn modelId="{3F5CBBEA-9622-4FEE-989A-41F11A1C2627}" type="presOf" srcId="{0D3841CB-521D-4933-8D61-550E3C6D5FF5}" destId="{E83D9169-F46D-4136-BA69-A3B6B96BF6A8}" srcOrd="0" destOrd="0" presId="urn:microsoft.com/office/officeart/2005/8/layout/radial2"/>
    <dgm:cxn modelId="{FFB2C0EB-B7A2-4433-93F6-1D1704F956FA}" srcId="{E704E3A6-C67E-468B-B70F-7A35D43BBEDF}" destId="{19EA5429-B00B-4CDD-889B-972C1BB9CAD0}" srcOrd="0" destOrd="0" parTransId="{B677376A-26BB-42C7-833B-E3D9C24DB7C4}" sibTransId="{F94387EF-36FE-4B48-BBB6-6164F43911FB}"/>
    <dgm:cxn modelId="{5AC92AFB-C62C-40C5-9D1B-F9A4AF4D6868}" type="presOf" srcId="{19EA5429-B00B-4CDD-889B-972C1BB9CAD0}" destId="{4D8C0A25-CB29-4A87-A84D-49F61BAA1D36}" srcOrd="0" destOrd="0" presId="urn:microsoft.com/office/officeart/2005/8/layout/radial2"/>
    <dgm:cxn modelId="{2B7CE5FF-58E7-49F3-8397-1D031BF40E7D}" type="presOf" srcId="{7FF15B3B-B923-412E-8BC5-3514EF1B39A7}" destId="{EDCDB049-08AB-4237-B28D-F8DB57BA9EF5}" srcOrd="0" destOrd="0" presId="urn:microsoft.com/office/officeart/2005/8/layout/radial2"/>
    <dgm:cxn modelId="{E7251665-7691-43C7-BC6D-258D43853AC7}" type="presParOf" srcId="{526A1B16-DD2C-491E-9F0D-CDA6285CB2C0}" destId="{A88C3601-A762-4045-A307-608678A3BCD6}" srcOrd="0" destOrd="0" presId="urn:microsoft.com/office/officeart/2005/8/layout/radial2"/>
    <dgm:cxn modelId="{06B3C9B6-C036-4B96-BBD7-F65F9CC5E3BB}" type="presParOf" srcId="{A88C3601-A762-4045-A307-608678A3BCD6}" destId="{7B1A062C-DADA-4834-99BC-73170EB038FE}" srcOrd="0" destOrd="0" presId="urn:microsoft.com/office/officeart/2005/8/layout/radial2"/>
    <dgm:cxn modelId="{6B9E8B83-4083-4FEF-86AE-C1F007870682}" type="presParOf" srcId="{7B1A062C-DADA-4834-99BC-73170EB038FE}" destId="{5A64E254-9A27-45ED-B53A-DD3336BD537D}" srcOrd="0" destOrd="0" presId="urn:microsoft.com/office/officeart/2005/8/layout/radial2"/>
    <dgm:cxn modelId="{9BACEA6B-E0AC-4685-B78A-B1CCE232E470}" type="presParOf" srcId="{7B1A062C-DADA-4834-99BC-73170EB038FE}" destId="{AA90F4D6-3870-4EDC-93E5-2BE3748883C0}" srcOrd="1" destOrd="0" presId="urn:microsoft.com/office/officeart/2005/8/layout/radial2"/>
    <dgm:cxn modelId="{42134C96-F403-4092-886C-2322B32E7962}" type="presParOf" srcId="{A88C3601-A762-4045-A307-608678A3BCD6}" destId="{FE1A8805-0A07-4C94-9B6D-4D646DED676F}" srcOrd="1" destOrd="0" presId="urn:microsoft.com/office/officeart/2005/8/layout/radial2"/>
    <dgm:cxn modelId="{BEEB28A8-1FE3-4A0A-8807-9DFF2D67637E}" type="presParOf" srcId="{A88C3601-A762-4045-A307-608678A3BCD6}" destId="{93AD3D7B-2F08-452A-A859-9086A045B48A}" srcOrd="2" destOrd="0" presId="urn:microsoft.com/office/officeart/2005/8/layout/radial2"/>
    <dgm:cxn modelId="{E3132186-DC00-482C-ACA3-64A77B1279AE}" type="presParOf" srcId="{93AD3D7B-2F08-452A-A859-9086A045B48A}" destId="{47B929FB-3FC9-458D-92D9-BCFD8A559883}" srcOrd="0" destOrd="0" presId="urn:microsoft.com/office/officeart/2005/8/layout/radial2"/>
    <dgm:cxn modelId="{7C6F43E7-CFFA-42E2-98BF-8AC25A39284B}" type="presParOf" srcId="{93AD3D7B-2F08-452A-A859-9086A045B48A}" destId="{EDCDB049-08AB-4237-B28D-F8DB57BA9EF5}" srcOrd="1" destOrd="0" presId="urn:microsoft.com/office/officeart/2005/8/layout/radial2"/>
    <dgm:cxn modelId="{E20183ED-2660-4934-8455-817C1E0100A1}" type="presParOf" srcId="{A88C3601-A762-4045-A307-608678A3BCD6}" destId="{05B74DC8-972A-448A-A6DF-1A77ECC02DC5}" srcOrd="3" destOrd="0" presId="urn:microsoft.com/office/officeart/2005/8/layout/radial2"/>
    <dgm:cxn modelId="{DD241ECE-928F-46A9-B751-57A88475F986}" type="presParOf" srcId="{A88C3601-A762-4045-A307-608678A3BCD6}" destId="{E36FB4ED-1E6C-457C-A5A3-2CB5C3FE1BF6}" srcOrd="4" destOrd="0" presId="urn:microsoft.com/office/officeart/2005/8/layout/radial2"/>
    <dgm:cxn modelId="{A7BC3B7B-F6F2-48B3-B469-AA52F2F059A6}" type="presParOf" srcId="{E36FB4ED-1E6C-457C-A5A3-2CB5C3FE1BF6}" destId="{4C83822F-CCE3-4B8A-877B-B2930FC6DE92}" srcOrd="0" destOrd="0" presId="urn:microsoft.com/office/officeart/2005/8/layout/radial2"/>
    <dgm:cxn modelId="{39854489-1E35-4D16-80B9-58CCF118D9DE}" type="presParOf" srcId="{E36FB4ED-1E6C-457C-A5A3-2CB5C3FE1BF6}" destId="{E83D9169-F46D-4136-BA69-A3B6B96BF6A8}" srcOrd="1" destOrd="0" presId="urn:microsoft.com/office/officeart/2005/8/layout/radial2"/>
    <dgm:cxn modelId="{5368072B-717B-4779-B4C8-6D1E74F42DDF}" type="presParOf" srcId="{A88C3601-A762-4045-A307-608678A3BCD6}" destId="{BC561108-F88B-456A-8ADC-61882A99E7E1}" srcOrd="5" destOrd="0" presId="urn:microsoft.com/office/officeart/2005/8/layout/radial2"/>
    <dgm:cxn modelId="{75FC192F-34B0-4B06-B666-C6F8EAD3615F}" type="presParOf" srcId="{A88C3601-A762-4045-A307-608678A3BCD6}" destId="{13D0C2D3-BA64-4BFA-957F-6113F91066D8}" srcOrd="6" destOrd="0" presId="urn:microsoft.com/office/officeart/2005/8/layout/radial2"/>
    <dgm:cxn modelId="{8B7F2DD7-A405-40D1-AF0F-D7E41A5AAD8D}" type="presParOf" srcId="{13D0C2D3-BA64-4BFA-957F-6113F91066D8}" destId="{47FB23F0-4DD0-4CFC-9AA4-ECF522C12B0F}" srcOrd="0" destOrd="0" presId="urn:microsoft.com/office/officeart/2005/8/layout/radial2"/>
    <dgm:cxn modelId="{2E6B9C01-1764-45FD-B66B-593BFA9770A8}" type="presParOf" srcId="{13D0C2D3-BA64-4BFA-957F-6113F91066D8}" destId="{4D8C0A25-CB29-4A87-A84D-49F61BAA1D36}"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86B9C6-3BCB-46EA-8587-D71D4B346E72}" type="doc">
      <dgm:prSet loTypeId="urn:microsoft.com/office/officeart/2009/3/layout/RandomtoResultProcess" loCatId="process" qsTypeId="urn:microsoft.com/office/officeart/2005/8/quickstyle/simple1" qsCatId="simple" csTypeId="urn:microsoft.com/office/officeart/2005/8/colors/colorful3" csCatId="colorful" phldr="1"/>
      <dgm:spPr/>
      <dgm:t>
        <a:bodyPr/>
        <a:lstStyle/>
        <a:p>
          <a:endParaRPr lang="tr-TR"/>
        </a:p>
      </dgm:t>
    </dgm:pt>
    <dgm:pt modelId="{C5E3C935-08D4-4DEC-8453-2CAB0CA4E5FB}">
      <dgm:prSet phldrT="[Text]" custT="1"/>
      <dgm:spPr/>
      <dgm:t>
        <a:bodyPr/>
        <a:lstStyle/>
        <a:p>
          <a:r>
            <a:rPr lang="tr-TR" sz="3200" dirty="0"/>
            <a:t>SOURCE</a:t>
          </a:r>
        </a:p>
      </dgm:t>
    </dgm:pt>
    <dgm:pt modelId="{ABF50E80-5792-4938-8890-D278BBFEB73B}" type="parTrans" cxnId="{AF1E51A7-3F50-416F-B599-3875B6F8F61F}">
      <dgm:prSet/>
      <dgm:spPr/>
      <dgm:t>
        <a:bodyPr/>
        <a:lstStyle/>
        <a:p>
          <a:endParaRPr lang="tr-TR"/>
        </a:p>
      </dgm:t>
    </dgm:pt>
    <dgm:pt modelId="{9F02E3EF-23F1-412D-998B-7092C112C005}" type="sibTrans" cxnId="{AF1E51A7-3F50-416F-B599-3875B6F8F61F}">
      <dgm:prSet/>
      <dgm:spPr/>
      <dgm:t>
        <a:bodyPr/>
        <a:lstStyle/>
        <a:p>
          <a:endParaRPr lang="tr-TR"/>
        </a:p>
      </dgm:t>
    </dgm:pt>
    <dgm:pt modelId="{9D653296-1B8B-431F-B435-4B925EB8C64D}">
      <dgm:prSet phldrT="[Text]" custT="1"/>
      <dgm:spPr/>
      <dgm:t>
        <a:bodyPr/>
        <a:lstStyle/>
        <a:p>
          <a:r>
            <a:rPr lang="tr-TR" sz="3200" dirty="0"/>
            <a:t>PATH</a:t>
          </a:r>
        </a:p>
      </dgm:t>
    </dgm:pt>
    <dgm:pt modelId="{67F9A7FA-8480-4714-B51F-D9E235F3CA79}" type="parTrans" cxnId="{4705D579-417A-4854-BB4D-12E4D693BB83}">
      <dgm:prSet/>
      <dgm:spPr/>
      <dgm:t>
        <a:bodyPr/>
        <a:lstStyle/>
        <a:p>
          <a:endParaRPr lang="tr-TR"/>
        </a:p>
      </dgm:t>
    </dgm:pt>
    <dgm:pt modelId="{C1A5ABE9-E86B-48CA-9D27-DC342F0E052D}" type="sibTrans" cxnId="{4705D579-417A-4854-BB4D-12E4D693BB83}">
      <dgm:prSet/>
      <dgm:spPr/>
      <dgm:t>
        <a:bodyPr/>
        <a:lstStyle/>
        <a:p>
          <a:endParaRPr lang="tr-TR"/>
        </a:p>
      </dgm:t>
    </dgm:pt>
    <dgm:pt modelId="{D0CC28CA-50AD-4D3F-8641-7E8597C3B5F4}">
      <dgm:prSet phldrT="[Text]" custT="1"/>
      <dgm:spPr/>
      <dgm:t>
        <a:bodyPr/>
        <a:lstStyle/>
        <a:p>
          <a:r>
            <a:rPr lang="tr-TR" sz="2600" dirty="0"/>
            <a:t>RECEPTOR </a:t>
          </a:r>
        </a:p>
        <a:p>
          <a:r>
            <a:rPr lang="tr-TR" sz="2600" dirty="0"/>
            <a:t>&amp; </a:t>
          </a:r>
        </a:p>
        <a:p>
          <a:r>
            <a:rPr lang="tr-TR" sz="2600" dirty="0"/>
            <a:t>IMPACT</a:t>
          </a:r>
        </a:p>
      </dgm:t>
    </dgm:pt>
    <dgm:pt modelId="{7C55CF40-8DF3-4770-9C58-94A50F832EE2}" type="parTrans" cxnId="{C3BB6F4E-80F8-4EC6-AA26-AA99EFC3B035}">
      <dgm:prSet/>
      <dgm:spPr/>
      <dgm:t>
        <a:bodyPr/>
        <a:lstStyle/>
        <a:p>
          <a:endParaRPr lang="tr-TR"/>
        </a:p>
      </dgm:t>
    </dgm:pt>
    <dgm:pt modelId="{C7A66F58-FB06-42AF-95C4-0701D324E853}" type="sibTrans" cxnId="{C3BB6F4E-80F8-4EC6-AA26-AA99EFC3B035}">
      <dgm:prSet/>
      <dgm:spPr/>
      <dgm:t>
        <a:bodyPr/>
        <a:lstStyle/>
        <a:p>
          <a:endParaRPr lang="tr-TR"/>
        </a:p>
      </dgm:t>
    </dgm:pt>
    <dgm:pt modelId="{C45778E7-3AE6-413A-9DE8-C052444732E2}" type="pres">
      <dgm:prSet presAssocID="{9186B9C6-3BCB-46EA-8587-D71D4B346E72}" presName="Name0" presStyleCnt="0">
        <dgm:presLayoutVars>
          <dgm:dir/>
          <dgm:animOne val="branch"/>
          <dgm:animLvl val="lvl"/>
        </dgm:presLayoutVars>
      </dgm:prSet>
      <dgm:spPr/>
    </dgm:pt>
    <dgm:pt modelId="{7CDDAC51-ED48-420A-AE5A-C56983BF6252}" type="pres">
      <dgm:prSet presAssocID="{C5E3C935-08D4-4DEC-8453-2CAB0CA4E5FB}" presName="chaos" presStyleCnt="0"/>
      <dgm:spPr/>
    </dgm:pt>
    <dgm:pt modelId="{C7FF50C0-84B4-42D8-90D6-336D4A23AA11}" type="pres">
      <dgm:prSet presAssocID="{C5E3C935-08D4-4DEC-8453-2CAB0CA4E5FB}" presName="parTx1" presStyleLbl="revTx" presStyleIdx="0" presStyleCnt="2"/>
      <dgm:spPr/>
    </dgm:pt>
    <dgm:pt modelId="{872BF2CD-CAC4-494E-B567-A8ECBAE8DE2F}" type="pres">
      <dgm:prSet presAssocID="{C5E3C935-08D4-4DEC-8453-2CAB0CA4E5FB}" presName="desTx1" presStyleLbl="revTx" presStyleIdx="1" presStyleCnt="2" custScaleX="81717" custScaleY="43313" custLinFactNeighborX="74884" custLinFactNeighborY="-58334">
        <dgm:presLayoutVars>
          <dgm:bulletEnabled val="1"/>
        </dgm:presLayoutVars>
      </dgm:prSet>
      <dgm:spPr/>
    </dgm:pt>
    <dgm:pt modelId="{54987EC6-447C-470D-8A91-4382D164C486}" type="pres">
      <dgm:prSet presAssocID="{C5E3C935-08D4-4DEC-8453-2CAB0CA4E5FB}" presName="c1" presStyleLbl="node1" presStyleIdx="0" presStyleCnt="19"/>
      <dgm:spPr/>
    </dgm:pt>
    <dgm:pt modelId="{5ABC4889-D898-46FE-8F9A-08C6FF3546E9}" type="pres">
      <dgm:prSet presAssocID="{C5E3C935-08D4-4DEC-8453-2CAB0CA4E5FB}" presName="c2" presStyleLbl="node1" presStyleIdx="1" presStyleCnt="19"/>
      <dgm:spPr/>
    </dgm:pt>
    <dgm:pt modelId="{61F9743F-D335-4092-9C65-2D9EC1787A78}" type="pres">
      <dgm:prSet presAssocID="{C5E3C935-08D4-4DEC-8453-2CAB0CA4E5FB}" presName="c3" presStyleLbl="node1" presStyleIdx="2" presStyleCnt="19"/>
      <dgm:spPr/>
    </dgm:pt>
    <dgm:pt modelId="{C27F3BF6-A094-4F11-BEEC-DA77F5A81B34}" type="pres">
      <dgm:prSet presAssocID="{C5E3C935-08D4-4DEC-8453-2CAB0CA4E5FB}" presName="c4" presStyleLbl="node1" presStyleIdx="3" presStyleCnt="19"/>
      <dgm:spPr/>
    </dgm:pt>
    <dgm:pt modelId="{88D36D8A-FFC4-4971-8101-32BA15E27002}" type="pres">
      <dgm:prSet presAssocID="{C5E3C935-08D4-4DEC-8453-2CAB0CA4E5FB}" presName="c5" presStyleLbl="node1" presStyleIdx="4" presStyleCnt="19"/>
      <dgm:spPr/>
    </dgm:pt>
    <dgm:pt modelId="{267786D1-B48B-47BA-ACF3-80C80D92FC0B}" type="pres">
      <dgm:prSet presAssocID="{C5E3C935-08D4-4DEC-8453-2CAB0CA4E5FB}" presName="c6" presStyleLbl="node1" presStyleIdx="5" presStyleCnt="19"/>
      <dgm:spPr/>
    </dgm:pt>
    <dgm:pt modelId="{E9556595-8CF7-412C-A6D6-9675DCA98748}" type="pres">
      <dgm:prSet presAssocID="{C5E3C935-08D4-4DEC-8453-2CAB0CA4E5FB}" presName="c7" presStyleLbl="node1" presStyleIdx="6" presStyleCnt="19"/>
      <dgm:spPr/>
    </dgm:pt>
    <dgm:pt modelId="{F238E21D-8C6C-4A3A-AACC-D66E2FFB7567}" type="pres">
      <dgm:prSet presAssocID="{C5E3C935-08D4-4DEC-8453-2CAB0CA4E5FB}" presName="c8" presStyleLbl="node1" presStyleIdx="7" presStyleCnt="19"/>
      <dgm:spPr/>
    </dgm:pt>
    <dgm:pt modelId="{1945AE22-3A6B-4BFA-ADFE-03F134FA3942}" type="pres">
      <dgm:prSet presAssocID="{C5E3C935-08D4-4DEC-8453-2CAB0CA4E5FB}" presName="c9" presStyleLbl="node1" presStyleIdx="8" presStyleCnt="19"/>
      <dgm:spPr/>
    </dgm:pt>
    <dgm:pt modelId="{975B150A-22DF-4830-B879-EB3F66D82DA4}" type="pres">
      <dgm:prSet presAssocID="{C5E3C935-08D4-4DEC-8453-2CAB0CA4E5FB}" presName="c10" presStyleLbl="node1" presStyleIdx="9" presStyleCnt="19"/>
      <dgm:spPr/>
    </dgm:pt>
    <dgm:pt modelId="{00EA7993-77F0-4162-8AC8-40AE950DD143}" type="pres">
      <dgm:prSet presAssocID="{C5E3C935-08D4-4DEC-8453-2CAB0CA4E5FB}" presName="c11" presStyleLbl="node1" presStyleIdx="10" presStyleCnt="19"/>
      <dgm:spPr/>
    </dgm:pt>
    <dgm:pt modelId="{A2FD984F-5622-4AEE-894B-ABB5B0DE9006}" type="pres">
      <dgm:prSet presAssocID="{C5E3C935-08D4-4DEC-8453-2CAB0CA4E5FB}" presName="c12" presStyleLbl="node1" presStyleIdx="11" presStyleCnt="19"/>
      <dgm:spPr/>
    </dgm:pt>
    <dgm:pt modelId="{894DEC79-AE83-427E-A756-F2A7591E2CD5}" type="pres">
      <dgm:prSet presAssocID="{C5E3C935-08D4-4DEC-8453-2CAB0CA4E5FB}" presName="c13" presStyleLbl="node1" presStyleIdx="12" presStyleCnt="19"/>
      <dgm:spPr/>
    </dgm:pt>
    <dgm:pt modelId="{B1495339-B796-4406-9BA1-5D1537C4A1BD}" type="pres">
      <dgm:prSet presAssocID="{C5E3C935-08D4-4DEC-8453-2CAB0CA4E5FB}" presName="c14" presStyleLbl="node1" presStyleIdx="13" presStyleCnt="19"/>
      <dgm:spPr/>
    </dgm:pt>
    <dgm:pt modelId="{84253D1C-01B3-4C5A-8F5D-792B8C28FCE8}" type="pres">
      <dgm:prSet presAssocID="{C5E3C935-08D4-4DEC-8453-2CAB0CA4E5FB}" presName="c15" presStyleLbl="node1" presStyleIdx="14" presStyleCnt="19"/>
      <dgm:spPr/>
    </dgm:pt>
    <dgm:pt modelId="{855CDCC8-4753-4ED0-85C8-3AB609FF8FB6}" type="pres">
      <dgm:prSet presAssocID="{C5E3C935-08D4-4DEC-8453-2CAB0CA4E5FB}" presName="c16" presStyleLbl="node1" presStyleIdx="15" presStyleCnt="19"/>
      <dgm:spPr/>
    </dgm:pt>
    <dgm:pt modelId="{2CC2F1CA-03C2-41D4-92AA-5C5C4C79C125}" type="pres">
      <dgm:prSet presAssocID="{C5E3C935-08D4-4DEC-8453-2CAB0CA4E5FB}" presName="c17" presStyleLbl="node1" presStyleIdx="16" presStyleCnt="19"/>
      <dgm:spPr/>
    </dgm:pt>
    <dgm:pt modelId="{E6B9CA78-0DAD-4117-A110-1B548975E39D}" type="pres">
      <dgm:prSet presAssocID="{C5E3C935-08D4-4DEC-8453-2CAB0CA4E5FB}" presName="c18" presStyleLbl="node1" presStyleIdx="17" presStyleCnt="19"/>
      <dgm:spPr/>
    </dgm:pt>
    <dgm:pt modelId="{2967648B-63DA-45FC-BA6A-8F392D116044}" type="pres">
      <dgm:prSet presAssocID="{9F02E3EF-23F1-412D-998B-7092C112C005}" presName="chevronComposite1" presStyleCnt="0"/>
      <dgm:spPr/>
    </dgm:pt>
    <dgm:pt modelId="{EE7FEFD9-CCAC-4A7D-AACA-16E3294766B1}" type="pres">
      <dgm:prSet presAssocID="{9F02E3EF-23F1-412D-998B-7092C112C005}" presName="chevron1" presStyleLbl="sibTrans2D1" presStyleIdx="0" presStyleCnt="2"/>
      <dgm:spPr/>
    </dgm:pt>
    <dgm:pt modelId="{F2025DD7-5EC6-4B58-BA3C-2E2C91B23A15}" type="pres">
      <dgm:prSet presAssocID="{9F02E3EF-23F1-412D-998B-7092C112C005}" presName="spChevron1" presStyleCnt="0"/>
      <dgm:spPr/>
    </dgm:pt>
    <dgm:pt modelId="{D977DDFB-FCCF-4CAC-B589-6271674EF24D}" type="pres">
      <dgm:prSet presAssocID="{9F02E3EF-23F1-412D-998B-7092C112C005}" presName="overlap" presStyleCnt="0"/>
      <dgm:spPr/>
    </dgm:pt>
    <dgm:pt modelId="{78F5CE28-A8DE-4473-9936-56433C2A37A0}" type="pres">
      <dgm:prSet presAssocID="{9F02E3EF-23F1-412D-998B-7092C112C005}" presName="chevronComposite2" presStyleCnt="0"/>
      <dgm:spPr/>
    </dgm:pt>
    <dgm:pt modelId="{2FC740A7-CAE0-4614-8574-39BED0054BD6}" type="pres">
      <dgm:prSet presAssocID="{9F02E3EF-23F1-412D-998B-7092C112C005}" presName="chevron2" presStyleLbl="sibTrans2D1" presStyleIdx="1" presStyleCnt="2"/>
      <dgm:spPr/>
    </dgm:pt>
    <dgm:pt modelId="{36685EEB-8E80-4B1C-AEBD-E3D9B0929291}" type="pres">
      <dgm:prSet presAssocID="{9F02E3EF-23F1-412D-998B-7092C112C005}" presName="spChevron2" presStyleCnt="0"/>
      <dgm:spPr/>
    </dgm:pt>
    <dgm:pt modelId="{E2E9CCAB-4E53-4536-86F1-C2805BD2602B}" type="pres">
      <dgm:prSet presAssocID="{D0CC28CA-50AD-4D3F-8641-7E8597C3B5F4}" presName="last" presStyleCnt="0"/>
      <dgm:spPr/>
    </dgm:pt>
    <dgm:pt modelId="{73F39050-5E20-481F-BFF2-16551522C586}" type="pres">
      <dgm:prSet presAssocID="{D0CC28CA-50AD-4D3F-8641-7E8597C3B5F4}" presName="circleTx" presStyleLbl="node1" presStyleIdx="18" presStyleCnt="19"/>
      <dgm:spPr/>
    </dgm:pt>
    <dgm:pt modelId="{8E47C21D-F449-415F-B424-BC2746F2A366}" type="pres">
      <dgm:prSet presAssocID="{D0CC28CA-50AD-4D3F-8641-7E8597C3B5F4}" presName="spN" presStyleCnt="0"/>
      <dgm:spPr/>
    </dgm:pt>
  </dgm:ptLst>
  <dgm:cxnLst>
    <dgm:cxn modelId="{ABA17E0A-EF3C-4810-8950-AB267E84C07C}" type="presOf" srcId="{9186B9C6-3BCB-46EA-8587-D71D4B346E72}" destId="{C45778E7-3AE6-413A-9DE8-C052444732E2}" srcOrd="0" destOrd="0" presId="urn:microsoft.com/office/officeart/2009/3/layout/RandomtoResultProcess"/>
    <dgm:cxn modelId="{C3BB6F4E-80F8-4EC6-AA26-AA99EFC3B035}" srcId="{9186B9C6-3BCB-46EA-8587-D71D4B346E72}" destId="{D0CC28CA-50AD-4D3F-8641-7E8597C3B5F4}" srcOrd="1" destOrd="0" parTransId="{7C55CF40-8DF3-4770-9C58-94A50F832EE2}" sibTransId="{C7A66F58-FB06-42AF-95C4-0701D324E853}"/>
    <dgm:cxn modelId="{4705D579-417A-4854-BB4D-12E4D693BB83}" srcId="{C5E3C935-08D4-4DEC-8453-2CAB0CA4E5FB}" destId="{9D653296-1B8B-431F-B435-4B925EB8C64D}" srcOrd="0" destOrd="0" parTransId="{67F9A7FA-8480-4714-B51F-D9E235F3CA79}" sibTransId="{C1A5ABE9-E86B-48CA-9D27-DC342F0E052D}"/>
    <dgm:cxn modelId="{0FB4E581-CBF1-4B17-8359-6C60E975375E}" type="presOf" srcId="{D0CC28CA-50AD-4D3F-8641-7E8597C3B5F4}" destId="{73F39050-5E20-481F-BFF2-16551522C586}" srcOrd="0" destOrd="0" presId="urn:microsoft.com/office/officeart/2009/3/layout/RandomtoResultProcess"/>
    <dgm:cxn modelId="{AF1E51A7-3F50-416F-B599-3875B6F8F61F}" srcId="{9186B9C6-3BCB-46EA-8587-D71D4B346E72}" destId="{C5E3C935-08D4-4DEC-8453-2CAB0CA4E5FB}" srcOrd="0" destOrd="0" parTransId="{ABF50E80-5792-4938-8890-D278BBFEB73B}" sibTransId="{9F02E3EF-23F1-412D-998B-7092C112C005}"/>
    <dgm:cxn modelId="{38FA61BC-9C60-44C1-8C23-15E1E767D1A7}" type="presOf" srcId="{C5E3C935-08D4-4DEC-8453-2CAB0CA4E5FB}" destId="{C7FF50C0-84B4-42D8-90D6-336D4A23AA11}" srcOrd="0" destOrd="0" presId="urn:microsoft.com/office/officeart/2009/3/layout/RandomtoResultProcess"/>
    <dgm:cxn modelId="{978B2BE4-BC9B-4E4C-82C9-1A465614BAC3}" type="presOf" srcId="{9D653296-1B8B-431F-B435-4B925EB8C64D}" destId="{872BF2CD-CAC4-494E-B567-A8ECBAE8DE2F}" srcOrd="0" destOrd="0" presId="urn:microsoft.com/office/officeart/2009/3/layout/RandomtoResultProcess"/>
    <dgm:cxn modelId="{E4686661-BF87-4B72-AC5A-6CD1628C8093}" type="presParOf" srcId="{C45778E7-3AE6-413A-9DE8-C052444732E2}" destId="{7CDDAC51-ED48-420A-AE5A-C56983BF6252}" srcOrd="0" destOrd="0" presId="urn:microsoft.com/office/officeart/2009/3/layout/RandomtoResultProcess"/>
    <dgm:cxn modelId="{BDC195EF-6663-4D0E-8EC9-0CE34BDFFA69}" type="presParOf" srcId="{7CDDAC51-ED48-420A-AE5A-C56983BF6252}" destId="{C7FF50C0-84B4-42D8-90D6-336D4A23AA11}" srcOrd="0" destOrd="0" presId="urn:microsoft.com/office/officeart/2009/3/layout/RandomtoResultProcess"/>
    <dgm:cxn modelId="{6BA8654F-987D-4E19-BCAB-779E4035BAFA}" type="presParOf" srcId="{7CDDAC51-ED48-420A-AE5A-C56983BF6252}" destId="{872BF2CD-CAC4-494E-B567-A8ECBAE8DE2F}" srcOrd="1" destOrd="0" presId="urn:microsoft.com/office/officeart/2009/3/layout/RandomtoResultProcess"/>
    <dgm:cxn modelId="{F0B92EEA-EDDE-4AA9-8350-34DF0C02CC1A}" type="presParOf" srcId="{7CDDAC51-ED48-420A-AE5A-C56983BF6252}" destId="{54987EC6-447C-470D-8A91-4382D164C486}" srcOrd="2" destOrd="0" presId="urn:microsoft.com/office/officeart/2009/3/layout/RandomtoResultProcess"/>
    <dgm:cxn modelId="{0DB5A6F2-DFAE-4407-A2E4-67A01578735A}" type="presParOf" srcId="{7CDDAC51-ED48-420A-AE5A-C56983BF6252}" destId="{5ABC4889-D898-46FE-8F9A-08C6FF3546E9}" srcOrd="3" destOrd="0" presId="urn:microsoft.com/office/officeart/2009/3/layout/RandomtoResultProcess"/>
    <dgm:cxn modelId="{A6BBA5C9-89BA-4EA0-B120-A8B302A5D55C}" type="presParOf" srcId="{7CDDAC51-ED48-420A-AE5A-C56983BF6252}" destId="{61F9743F-D335-4092-9C65-2D9EC1787A78}" srcOrd="4" destOrd="0" presId="urn:microsoft.com/office/officeart/2009/3/layout/RandomtoResultProcess"/>
    <dgm:cxn modelId="{EAD94F2E-746B-4E6B-8EC7-5F8263DED8D7}" type="presParOf" srcId="{7CDDAC51-ED48-420A-AE5A-C56983BF6252}" destId="{C27F3BF6-A094-4F11-BEEC-DA77F5A81B34}" srcOrd="5" destOrd="0" presId="urn:microsoft.com/office/officeart/2009/3/layout/RandomtoResultProcess"/>
    <dgm:cxn modelId="{4666FD9A-0EB1-4285-8488-6C3786DF3D00}" type="presParOf" srcId="{7CDDAC51-ED48-420A-AE5A-C56983BF6252}" destId="{88D36D8A-FFC4-4971-8101-32BA15E27002}" srcOrd="6" destOrd="0" presId="urn:microsoft.com/office/officeart/2009/3/layout/RandomtoResultProcess"/>
    <dgm:cxn modelId="{F34008E4-765A-4B33-BAA8-10784CA4903B}" type="presParOf" srcId="{7CDDAC51-ED48-420A-AE5A-C56983BF6252}" destId="{267786D1-B48B-47BA-ACF3-80C80D92FC0B}" srcOrd="7" destOrd="0" presId="urn:microsoft.com/office/officeart/2009/3/layout/RandomtoResultProcess"/>
    <dgm:cxn modelId="{86D24A40-7BE2-4125-83DF-C157C6818F73}" type="presParOf" srcId="{7CDDAC51-ED48-420A-AE5A-C56983BF6252}" destId="{E9556595-8CF7-412C-A6D6-9675DCA98748}" srcOrd="8" destOrd="0" presId="urn:microsoft.com/office/officeart/2009/3/layout/RandomtoResultProcess"/>
    <dgm:cxn modelId="{D2758206-8D99-4A67-A1A3-D37BE1C3FBA5}" type="presParOf" srcId="{7CDDAC51-ED48-420A-AE5A-C56983BF6252}" destId="{F238E21D-8C6C-4A3A-AACC-D66E2FFB7567}" srcOrd="9" destOrd="0" presId="urn:microsoft.com/office/officeart/2009/3/layout/RandomtoResultProcess"/>
    <dgm:cxn modelId="{3F2016AD-6F64-42F5-8B54-1407638EF767}" type="presParOf" srcId="{7CDDAC51-ED48-420A-AE5A-C56983BF6252}" destId="{1945AE22-3A6B-4BFA-ADFE-03F134FA3942}" srcOrd="10" destOrd="0" presId="urn:microsoft.com/office/officeart/2009/3/layout/RandomtoResultProcess"/>
    <dgm:cxn modelId="{1D30A531-4399-4316-A4B9-43C5B287CAB7}" type="presParOf" srcId="{7CDDAC51-ED48-420A-AE5A-C56983BF6252}" destId="{975B150A-22DF-4830-B879-EB3F66D82DA4}" srcOrd="11" destOrd="0" presId="urn:microsoft.com/office/officeart/2009/3/layout/RandomtoResultProcess"/>
    <dgm:cxn modelId="{ADE4D560-2E86-457B-B723-1DDCD756F1D5}" type="presParOf" srcId="{7CDDAC51-ED48-420A-AE5A-C56983BF6252}" destId="{00EA7993-77F0-4162-8AC8-40AE950DD143}" srcOrd="12" destOrd="0" presId="urn:microsoft.com/office/officeart/2009/3/layout/RandomtoResultProcess"/>
    <dgm:cxn modelId="{A6A67B5E-71C5-4255-88AB-2CDB0D885F6C}" type="presParOf" srcId="{7CDDAC51-ED48-420A-AE5A-C56983BF6252}" destId="{A2FD984F-5622-4AEE-894B-ABB5B0DE9006}" srcOrd="13" destOrd="0" presId="urn:microsoft.com/office/officeart/2009/3/layout/RandomtoResultProcess"/>
    <dgm:cxn modelId="{C6EB1DE1-8368-4110-A861-B47FED9458A5}" type="presParOf" srcId="{7CDDAC51-ED48-420A-AE5A-C56983BF6252}" destId="{894DEC79-AE83-427E-A756-F2A7591E2CD5}" srcOrd="14" destOrd="0" presId="urn:microsoft.com/office/officeart/2009/3/layout/RandomtoResultProcess"/>
    <dgm:cxn modelId="{1E2FC322-CEF4-44B3-8EA0-2BAFD05EDCB0}" type="presParOf" srcId="{7CDDAC51-ED48-420A-AE5A-C56983BF6252}" destId="{B1495339-B796-4406-9BA1-5D1537C4A1BD}" srcOrd="15" destOrd="0" presId="urn:microsoft.com/office/officeart/2009/3/layout/RandomtoResultProcess"/>
    <dgm:cxn modelId="{F020605B-41A7-4256-9A03-E5E6D67BBE12}" type="presParOf" srcId="{7CDDAC51-ED48-420A-AE5A-C56983BF6252}" destId="{84253D1C-01B3-4C5A-8F5D-792B8C28FCE8}" srcOrd="16" destOrd="0" presId="urn:microsoft.com/office/officeart/2009/3/layout/RandomtoResultProcess"/>
    <dgm:cxn modelId="{C463BCB2-3F0E-4C70-9025-385FD2CEA546}" type="presParOf" srcId="{7CDDAC51-ED48-420A-AE5A-C56983BF6252}" destId="{855CDCC8-4753-4ED0-85C8-3AB609FF8FB6}" srcOrd="17" destOrd="0" presId="urn:microsoft.com/office/officeart/2009/3/layout/RandomtoResultProcess"/>
    <dgm:cxn modelId="{89BFAFDB-4F70-4E58-9337-8B9C948DE03C}" type="presParOf" srcId="{7CDDAC51-ED48-420A-AE5A-C56983BF6252}" destId="{2CC2F1CA-03C2-41D4-92AA-5C5C4C79C125}" srcOrd="18" destOrd="0" presId="urn:microsoft.com/office/officeart/2009/3/layout/RandomtoResultProcess"/>
    <dgm:cxn modelId="{0B867858-7BD3-4BB3-A6C9-08F02A11B0A5}" type="presParOf" srcId="{7CDDAC51-ED48-420A-AE5A-C56983BF6252}" destId="{E6B9CA78-0DAD-4117-A110-1B548975E39D}" srcOrd="19" destOrd="0" presId="urn:microsoft.com/office/officeart/2009/3/layout/RandomtoResultProcess"/>
    <dgm:cxn modelId="{38A2AFCA-80E5-4AB9-A6DA-A4EC951EEC24}" type="presParOf" srcId="{C45778E7-3AE6-413A-9DE8-C052444732E2}" destId="{2967648B-63DA-45FC-BA6A-8F392D116044}" srcOrd="1" destOrd="0" presId="urn:microsoft.com/office/officeart/2009/3/layout/RandomtoResultProcess"/>
    <dgm:cxn modelId="{246B2BDE-72A8-41B9-BDE8-E62959D9EE6F}" type="presParOf" srcId="{2967648B-63DA-45FC-BA6A-8F392D116044}" destId="{EE7FEFD9-CCAC-4A7D-AACA-16E3294766B1}" srcOrd="0" destOrd="0" presId="urn:microsoft.com/office/officeart/2009/3/layout/RandomtoResultProcess"/>
    <dgm:cxn modelId="{FB1884C9-A8A5-43E5-B0E7-173B6676A253}" type="presParOf" srcId="{2967648B-63DA-45FC-BA6A-8F392D116044}" destId="{F2025DD7-5EC6-4B58-BA3C-2E2C91B23A15}" srcOrd="1" destOrd="0" presId="urn:microsoft.com/office/officeart/2009/3/layout/RandomtoResultProcess"/>
    <dgm:cxn modelId="{EE02777E-1A35-4BD3-9B61-C4909E6369D5}" type="presParOf" srcId="{C45778E7-3AE6-413A-9DE8-C052444732E2}" destId="{D977DDFB-FCCF-4CAC-B589-6271674EF24D}" srcOrd="2" destOrd="0" presId="urn:microsoft.com/office/officeart/2009/3/layout/RandomtoResultProcess"/>
    <dgm:cxn modelId="{DE0C66CF-F1AA-4B46-B44F-84EBF81CF698}" type="presParOf" srcId="{C45778E7-3AE6-413A-9DE8-C052444732E2}" destId="{78F5CE28-A8DE-4473-9936-56433C2A37A0}" srcOrd="3" destOrd="0" presId="urn:microsoft.com/office/officeart/2009/3/layout/RandomtoResultProcess"/>
    <dgm:cxn modelId="{2DE508B6-7C18-43BA-AF41-9B01FC2D8B63}" type="presParOf" srcId="{78F5CE28-A8DE-4473-9936-56433C2A37A0}" destId="{2FC740A7-CAE0-4614-8574-39BED0054BD6}" srcOrd="0" destOrd="0" presId="urn:microsoft.com/office/officeart/2009/3/layout/RandomtoResultProcess"/>
    <dgm:cxn modelId="{511EBC92-17E9-41BB-B30E-1DD6B4483F57}" type="presParOf" srcId="{78F5CE28-A8DE-4473-9936-56433C2A37A0}" destId="{36685EEB-8E80-4B1C-AEBD-E3D9B0929291}" srcOrd="1" destOrd="0" presId="urn:microsoft.com/office/officeart/2009/3/layout/RandomtoResultProcess"/>
    <dgm:cxn modelId="{672D2352-ED7D-4B85-874B-9446C56DF84A}" type="presParOf" srcId="{C45778E7-3AE6-413A-9DE8-C052444732E2}" destId="{E2E9CCAB-4E53-4536-86F1-C2805BD2602B}" srcOrd="4" destOrd="0" presId="urn:microsoft.com/office/officeart/2009/3/layout/RandomtoResultProcess"/>
    <dgm:cxn modelId="{08A4D812-4C7C-4505-A5A9-B1EB8F6C5492}" type="presParOf" srcId="{E2E9CCAB-4E53-4536-86F1-C2805BD2602B}" destId="{73F39050-5E20-481F-BFF2-16551522C586}" srcOrd="0" destOrd="0" presId="urn:microsoft.com/office/officeart/2009/3/layout/RandomtoResultProcess"/>
    <dgm:cxn modelId="{FFDA2258-B993-45F1-ACF1-C263732E82EB}" type="presParOf" srcId="{E2E9CCAB-4E53-4536-86F1-C2805BD2602B}" destId="{8E47C21D-F449-415F-B424-BC2746F2A366}"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0C23C9-6FF0-4D72-8782-BED09DCD2950}" type="doc">
      <dgm:prSet loTypeId="urn:microsoft.com/office/officeart/2009/3/layout/RandomtoResultProcess" loCatId="process" qsTypeId="urn:microsoft.com/office/officeart/2005/8/quickstyle/simple1" qsCatId="simple" csTypeId="urn:microsoft.com/office/officeart/2005/8/colors/colorful3" csCatId="colorful" phldr="1"/>
      <dgm:spPr/>
      <dgm:t>
        <a:bodyPr/>
        <a:lstStyle/>
        <a:p>
          <a:endParaRPr lang="tr-TR"/>
        </a:p>
      </dgm:t>
    </dgm:pt>
    <dgm:pt modelId="{7D3EDD41-AB58-4AD5-B424-0E6C3A8E86EC}">
      <dgm:prSet phldrT="[Text]" custT="1"/>
      <dgm:spPr/>
      <dgm:t>
        <a:bodyPr/>
        <a:lstStyle/>
        <a:p>
          <a:r>
            <a:rPr lang="tr-TR" sz="2000" dirty="0"/>
            <a:t>HEAVY RAIN</a:t>
          </a:r>
        </a:p>
      </dgm:t>
    </dgm:pt>
    <dgm:pt modelId="{26FDE1B5-79E2-47E1-828E-F77CDF707F43}" type="parTrans" cxnId="{EFFED1E7-A945-4EB3-A1E4-64262FE020A1}">
      <dgm:prSet/>
      <dgm:spPr/>
      <dgm:t>
        <a:bodyPr/>
        <a:lstStyle/>
        <a:p>
          <a:endParaRPr lang="tr-TR"/>
        </a:p>
      </dgm:t>
    </dgm:pt>
    <dgm:pt modelId="{40D3232B-BB5A-4B40-975D-40DD85B9A37D}" type="sibTrans" cxnId="{EFFED1E7-A945-4EB3-A1E4-64262FE020A1}">
      <dgm:prSet/>
      <dgm:spPr/>
      <dgm:t>
        <a:bodyPr/>
        <a:lstStyle/>
        <a:p>
          <a:endParaRPr lang="tr-TR"/>
        </a:p>
      </dgm:t>
    </dgm:pt>
    <dgm:pt modelId="{AA85939F-95EF-4ED9-956D-F25895553E5E}">
      <dgm:prSet phldrT="[Text]" custT="1"/>
      <dgm:spPr/>
      <dgm:t>
        <a:bodyPr/>
        <a:lstStyle/>
        <a:p>
          <a:r>
            <a:rPr lang="tr-TR" sz="2000" dirty="0"/>
            <a:t>WATER</a:t>
          </a:r>
        </a:p>
      </dgm:t>
    </dgm:pt>
    <dgm:pt modelId="{E809C166-43FD-4677-A990-8295266371F2}" type="parTrans" cxnId="{5B6D7CF5-2D3A-4B8D-8F07-C0463379C92D}">
      <dgm:prSet/>
      <dgm:spPr/>
      <dgm:t>
        <a:bodyPr/>
        <a:lstStyle/>
        <a:p>
          <a:endParaRPr lang="tr-TR"/>
        </a:p>
      </dgm:t>
    </dgm:pt>
    <dgm:pt modelId="{03DCC317-1C26-47F4-A916-A985F09AD003}" type="sibTrans" cxnId="{5B6D7CF5-2D3A-4B8D-8F07-C0463379C92D}">
      <dgm:prSet/>
      <dgm:spPr/>
      <dgm:t>
        <a:bodyPr/>
        <a:lstStyle/>
        <a:p>
          <a:endParaRPr lang="tr-TR"/>
        </a:p>
      </dgm:t>
    </dgm:pt>
    <dgm:pt modelId="{739D8068-2ECF-47BE-907A-0445C2F632CC}">
      <dgm:prSet phldrT="[Text]"/>
      <dgm:spPr/>
      <dgm:t>
        <a:bodyPr/>
        <a:lstStyle/>
        <a:p>
          <a:r>
            <a:rPr lang="tr-TR" dirty="0"/>
            <a:t>DAM COLLAPSED  &amp; 250000 PEOPLE KILLED</a:t>
          </a:r>
        </a:p>
      </dgm:t>
    </dgm:pt>
    <dgm:pt modelId="{5FD2D208-A796-49D9-B331-19EE2A8C7FB1}" type="parTrans" cxnId="{5C423165-785B-4446-B61D-DA019CD7C2D6}">
      <dgm:prSet/>
      <dgm:spPr/>
      <dgm:t>
        <a:bodyPr/>
        <a:lstStyle/>
        <a:p>
          <a:endParaRPr lang="tr-TR"/>
        </a:p>
      </dgm:t>
    </dgm:pt>
    <dgm:pt modelId="{46A9356D-7215-48A8-8DD1-8CB0DFDA5817}" type="sibTrans" cxnId="{5C423165-785B-4446-B61D-DA019CD7C2D6}">
      <dgm:prSet/>
      <dgm:spPr/>
      <dgm:t>
        <a:bodyPr/>
        <a:lstStyle/>
        <a:p>
          <a:endParaRPr lang="tr-TR"/>
        </a:p>
      </dgm:t>
    </dgm:pt>
    <dgm:pt modelId="{0DEA03B2-A553-4190-8823-17B43E2E7ED7}">
      <dgm:prSet phldrT="[Text]"/>
      <dgm:spPr/>
      <dgm:t>
        <a:bodyPr/>
        <a:lstStyle/>
        <a:p>
          <a:r>
            <a:rPr lang="tr-TR" dirty="0"/>
            <a:t>1975 BANQIAO DAM FAILURE</a:t>
          </a:r>
        </a:p>
      </dgm:t>
    </dgm:pt>
    <dgm:pt modelId="{6C89CD1B-9938-4A85-BDAC-874A875EA77F}" type="parTrans" cxnId="{1CA3AF78-9870-4FDE-8D38-A31DD78824A6}">
      <dgm:prSet/>
      <dgm:spPr/>
      <dgm:t>
        <a:bodyPr/>
        <a:lstStyle/>
        <a:p>
          <a:endParaRPr lang="tr-TR"/>
        </a:p>
      </dgm:t>
    </dgm:pt>
    <dgm:pt modelId="{171EBC0C-049F-4162-88E2-C644C235BA6B}" type="sibTrans" cxnId="{1CA3AF78-9870-4FDE-8D38-A31DD78824A6}">
      <dgm:prSet/>
      <dgm:spPr/>
      <dgm:t>
        <a:bodyPr/>
        <a:lstStyle/>
        <a:p>
          <a:endParaRPr lang="tr-TR"/>
        </a:p>
      </dgm:t>
    </dgm:pt>
    <dgm:pt modelId="{F92AC859-D20A-4CC8-ADD1-7394575D70EE}" type="pres">
      <dgm:prSet presAssocID="{130C23C9-6FF0-4D72-8782-BED09DCD2950}" presName="Name0" presStyleCnt="0">
        <dgm:presLayoutVars>
          <dgm:dir/>
          <dgm:animOne val="branch"/>
          <dgm:animLvl val="lvl"/>
        </dgm:presLayoutVars>
      </dgm:prSet>
      <dgm:spPr/>
    </dgm:pt>
    <dgm:pt modelId="{17DD08C1-3CDC-4CEA-977E-870F3EAB8164}" type="pres">
      <dgm:prSet presAssocID="{7D3EDD41-AB58-4AD5-B424-0E6C3A8E86EC}" presName="chaos" presStyleCnt="0"/>
      <dgm:spPr/>
    </dgm:pt>
    <dgm:pt modelId="{DD83000A-AB53-42FE-8483-B339BE2AAAEF}" type="pres">
      <dgm:prSet presAssocID="{7D3EDD41-AB58-4AD5-B424-0E6C3A8E86EC}" presName="parTx1" presStyleLbl="revTx" presStyleIdx="0" presStyleCnt="3"/>
      <dgm:spPr/>
    </dgm:pt>
    <dgm:pt modelId="{66CD8CAA-BEAA-4467-803D-80D217B59B34}" type="pres">
      <dgm:prSet presAssocID="{7D3EDD41-AB58-4AD5-B424-0E6C3A8E86EC}" presName="desTx1" presStyleLbl="revTx" presStyleIdx="1" presStyleCnt="3" custScaleY="27128" custLinFactNeighborX="82445" custLinFactNeighborY="-65292">
        <dgm:presLayoutVars>
          <dgm:bulletEnabled val="1"/>
        </dgm:presLayoutVars>
      </dgm:prSet>
      <dgm:spPr/>
    </dgm:pt>
    <dgm:pt modelId="{00A92502-1801-45C0-80EE-B66317A87191}" type="pres">
      <dgm:prSet presAssocID="{7D3EDD41-AB58-4AD5-B424-0E6C3A8E86EC}" presName="c1" presStyleLbl="node1" presStyleIdx="0" presStyleCnt="19"/>
      <dgm:spPr/>
    </dgm:pt>
    <dgm:pt modelId="{0249CDD7-E3BC-4BAA-9EB2-0B59D1CF4704}" type="pres">
      <dgm:prSet presAssocID="{7D3EDD41-AB58-4AD5-B424-0E6C3A8E86EC}" presName="c2" presStyleLbl="node1" presStyleIdx="1" presStyleCnt="19"/>
      <dgm:spPr/>
    </dgm:pt>
    <dgm:pt modelId="{3DA3E1A6-CCBC-47E2-B959-658933182F2A}" type="pres">
      <dgm:prSet presAssocID="{7D3EDD41-AB58-4AD5-B424-0E6C3A8E86EC}" presName="c3" presStyleLbl="node1" presStyleIdx="2" presStyleCnt="19"/>
      <dgm:spPr/>
    </dgm:pt>
    <dgm:pt modelId="{9023550D-91B4-4966-819E-A4B65B3A1FA1}" type="pres">
      <dgm:prSet presAssocID="{7D3EDD41-AB58-4AD5-B424-0E6C3A8E86EC}" presName="c4" presStyleLbl="node1" presStyleIdx="3" presStyleCnt="19"/>
      <dgm:spPr/>
    </dgm:pt>
    <dgm:pt modelId="{82DA4A09-7B92-4739-9567-114A3698F4F8}" type="pres">
      <dgm:prSet presAssocID="{7D3EDD41-AB58-4AD5-B424-0E6C3A8E86EC}" presName="c5" presStyleLbl="node1" presStyleIdx="4" presStyleCnt="19"/>
      <dgm:spPr/>
    </dgm:pt>
    <dgm:pt modelId="{7EB494C0-9CF4-4E4A-857E-87DE9A10BFA9}" type="pres">
      <dgm:prSet presAssocID="{7D3EDD41-AB58-4AD5-B424-0E6C3A8E86EC}" presName="c6" presStyleLbl="node1" presStyleIdx="5" presStyleCnt="19"/>
      <dgm:spPr/>
    </dgm:pt>
    <dgm:pt modelId="{73C24B97-672A-4118-B8F4-A747BF118AD8}" type="pres">
      <dgm:prSet presAssocID="{7D3EDD41-AB58-4AD5-B424-0E6C3A8E86EC}" presName="c7" presStyleLbl="node1" presStyleIdx="6" presStyleCnt="19"/>
      <dgm:spPr/>
    </dgm:pt>
    <dgm:pt modelId="{A95B9E78-9AB2-4F91-9799-0DA6B0F4EF2B}" type="pres">
      <dgm:prSet presAssocID="{7D3EDD41-AB58-4AD5-B424-0E6C3A8E86EC}" presName="c8" presStyleLbl="node1" presStyleIdx="7" presStyleCnt="19"/>
      <dgm:spPr/>
    </dgm:pt>
    <dgm:pt modelId="{05BD7B70-DDFA-438F-A948-75DC176697A7}" type="pres">
      <dgm:prSet presAssocID="{7D3EDD41-AB58-4AD5-B424-0E6C3A8E86EC}" presName="c9" presStyleLbl="node1" presStyleIdx="8" presStyleCnt="19"/>
      <dgm:spPr/>
    </dgm:pt>
    <dgm:pt modelId="{FABEC687-6BC8-4091-9FCD-4B9503E14E28}" type="pres">
      <dgm:prSet presAssocID="{7D3EDD41-AB58-4AD5-B424-0E6C3A8E86EC}" presName="c10" presStyleLbl="node1" presStyleIdx="9" presStyleCnt="19"/>
      <dgm:spPr/>
    </dgm:pt>
    <dgm:pt modelId="{5470748C-2AE6-4B24-A8ED-5CD36EDA9CAE}" type="pres">
      <dgm:prSet presAssocID="{7D3EDD41-AB58-4AD5-B424-0E6C3A8E86EC}" presName="c11" presStyleLbl="node1" presStyleIdx="10" presStyleCnt="19"/>
      <dgm:spPr/>
    </dgm:pt>
    <dgm:pt modelId="{76B2D47D-C98D-4AA7-9EE1-3D7795BBF719}" type="pres">
      <dgm:prSet presAssocID="{7D3EDD41-AB58-4AD5-B424-0E6C3A8E86EC}" presName="c12" presStyleLbl="node1" presStyleIdx="11" presStyleCnt="19"/>
      <dgm:spPr/>
    </dgm:pt>
    <dgm:pt modelId="{9190896B-FE10-482F-B633-1509A55867B3}" type="pres">
      <dgm:prSet presAssocID="{7D3EDD41-AB58-4AD5-B424-0E6C3A8E86EC}" presName="c13" presStyleLbl="node1" presStyleIdx="12" presStyleCnt="19"/>
      <dgm:spPr/>
    </dgm:pt>
    <dgm:pt modelId="{B0D88477-9722-4897-A779-F1A3D7E670E9}" type="pres">
      <dgm:prSet presAssocID="{7D3EDD41-AB58-4AD5-B424-0E6C3A8E86EC}" presName="c14" presStyleLbl="node1" presStyleIdx="13" presStyleCnt="19"/>
      <dgm:spPr/>
    </dgm:pt>
    <dgm:pt modelId="{1F0C3691-2C49-4592-871D-77A05335701B}" type="pres">
      <dgm:prSet presAssocID="{7D3EDD41-AB58-4AD5-B424-0E6C3A8E86EC}" presName="c15" presStyleLbl="node1" presStyleIdx="14" presStyleCnt="19"/>
      <dgm:spPr/>
    </dgm:pt>
    <dgm:pt modelId="{BC78C601-954B-41AC-8E98-AC0425F508E4}" type="pres">
      <dgm:prSet presAssocID="{7D3EDD41-AB58-4AD5-B424-0E6C3A8E86EC}" presName="c16" presStyleLbl="node1" presStyleIdx="15" presStyleCnt="19"/>
      <dgm:spPr/>
    </dgm:pt>
    <dgm:pt modelId="{0373F558-FD90-40D0-8CD7-1E10FCE4E66C}" type="pres">
      <dgm:prSet presAssocID="{7D3EDD41-AB58-4AD5-B424-0E6C3A8E86EC}" presName="c17" presStyleLbl="node1" presStyleIdx="16" presStyleCnt="19"/>
      <dgm:spPr/>
    </dgm:pt>
    <dgm:pt modelId="{C640A16B-7012-4E76-811D-3CA74FD2A3E6}" type="pres">
      <dgm:prSet presAssocID="{7D3EDD41-AB58-4AD5-B424-0E6C3A8E86EC}" presName="c18" presStyleLbl="node1" presStyleIdx="17" presStyleCnt="19"/>
      <dgm:spPr/>
    </dgm:pt>
    <dgm:pt modelId="{A035FF4B-D0EE-44CC-9503-B2FBD7A2EE5E}" type="pres">
      <dgm:prSet presAssocID="{40D3232B-BB5A-4B40-975D-40DD85B9A37D}" presName="chevronComposite1" presStyleCnt="0"/>
      <dgm:spPr/>
    </dgm:pt>
    <dgm:pt modelId="{B642A909-95F1-4AA4-BC36-9B5024E75420}" type="pres">
      <dgm:prSet presAssocID="{40D3232B-BB5A-4B40-975D-40DD85B9A37D}" presName="chevron1" presStyleLbl="sibTrans2D1" presStyleIdx="0" presStyleCnt="2"/>
      <dgm:spPr/>
    </dgm:pt>
    <dgm:pt modelId="{EA35AAD0-0C6C-446C-8A2F-067E98B5E36A}" type="pres">
      <dgm:prSet presAssocID="{40D3232B-BB5A-4B40-975D-40DD85B9A37D}" presName="spChevron1" presStyleCnt="0"/>
      <dgm:spPr/>
    </dgm:pt>
    <dgm:pt modelId="{80476659-D483-4825-98A7-B522C0836E95}" type="pres">
      <dgm:prSet presAssocID="{40D3232B-BB5A-4B40-975D-40DD85B9A37D}" presName="overlap" presStyleCnt="0"/>
      <dgm:spPr/>
    </dgm:pt>
    <dgm:pt modelId="{4B491C45-07A6-421C-B33B-F39B38307E85}" type="pres">
      <dgm:prSet presAssocID="{40D3232B-BB5A-4B40-975D-40DD85B9A37D}" presName="chevronComposite2" presStyleCnt="0"/>
      <dgm:spPr/>
    </dgm:pt>
    <dgm:pt modelId="{ABF3A705-5E83-4E5B-8E69-082533705336}" type="pres">
      <dgm:prSet presAssocID="{40D3232B-BB5A-4B40-975D-40DD85B9A37D}" presName="chevron2" presStyleLbl="sibTrans2D1" presStyleIdx="1" presStyleCnt="2"/>
      <dgm:spPr/>
    </dgm:pt>
    <dgm:pt modelId="{EBA6A46E-4F2E-49EB-958C-42827C73AD40}" type="pres">
      <dgm:prSet presAssocID="{40D3232B-BB5A-4B40-975D-40DD85B9A37D}" presName="spChevron2" presStyleCnt="0"/>
      <dgm:spPr/>
    </dgm:pt>
    <dgm:pt modelId="{AA6C234D-E0DD-40A3-8B66-44F7C9929DE6}" type="pres">
      <dgm:prSet presAssocID="{739D8068-2ECF-47BE-907A-0445C2F632CC}" presName="last" presStyleCnt="0"/>
      <dgm:spPr/>
    </dgm:pt>
    <dgm:pt modelId="{7DF1E0E6-86ED-470D-B19A-7AEB4CB05C94}" type="pres">
      <dgm:prSet presAssocID="{739D8068-2ECF-47BE-907A-0445C2F632CC}" presName="circleTx" presStyleLbl="node1" presStyleIdx="18" presStyleCnt="19"/>
      <dgm:spPr/>
    </dgm:pt>
    <dgm:pt modelId="{5EAEEECB-659C-458E-BF63-5CE04FB02797}" type="pres">
      <dgm:prSet presAssocID="{739D8068-2ECF-47BE-907A-0445C2F632CC}" presName="desTxN" presStyleLbl="revTx" presStyleIdx="2" presStyleCnt="3" custLinFactNeighborX="-87961" custLinFactNeighborY="-182">
        <dgm:presLayoutVars>
          <dgm:bulletEnabled val="1"/>
        </dgm:presLayoutVars>
      </dgm:prSet>
      <dgm:spPr/>
    </dgm:pt>
    <dgm:pt modelId="{5FA484D5-8F35-4AD2-BB73-39A05E1AAD6D}" type="pres">
      <dgm:prSet presAssocID="{739D8068-2ECF-47BE-907A-0445C2F632CC}" presName="spN" presStyleCnt="0"/>
      <dgm:spPr/>
    </dgm:pt>
  </dgm:ptLst>
  <dgm:cxnLst>
    <dgm:cxn modelId="{00852D0E-2C5C-465A-8B90-838C72F8E672}" type="presOf" srcId="{739D8068-2ECF-47BE-907A-0445C2F632CC}" destId="{7DF1E0E6-86ED-470D-B19A-7AEB4CB05C94}" srcOrd="0" destOrd="0" presId="urn:microsoft.com/office/officeart/2009/3/layout/RandomtoResultProcess"/>
    <dgm:cxn modelId="{BB878A34-F9FE-4780-ABC6-35D0D5CE2189}" type="presOf" srcId="{0DEA03B2-A553-4190-8823-17B43E2E7ED7}" destId="{5EAEEECB-659C-458E-BF63-5CE04FB02797}" srcOrd="0" destOrd="0" presId="urn:microsoft.com/office/officeart/2009/3/layout/RandomtoResultProcess"/>
    <dgm:cxn modelId="{5C423165-785B-4446-B61D-DA019CD7C2D6}" srcId="{130C23C9-6FF0-4D72-8782-BED09DCD2950}" destId="{739D8068-2ECF-47BE-907A-0445C2F632CC}" srcOrd="1" destOrd="0" parTransId="{5FD2D208-A796-49D9-B331-19EE2A8C7FB1}" sibTransId="{46A9356D-7215-48A8-8DD1-8CB0DFDA5817}"/>
    <dgm:cxn modelId="{82F65A58-23C4-4499-9CED-A12F40DEB321}" type="presOf" srcId="{7D3EDD41-AB58-4AD5-B424-0E6C3A8E86EC}" destId="{DD83000A-AB53-42FE-8483-B339BE2AAAEF}" srcOrd="0" destOrd="0" presId="urn:microsoft.com/office/officeart/2009/3/layout/RandomtoResultProcess"/>
    <dgm:cxn modelId="{1CA3AF78-9870-4FDE-8D38-A31DD78824A6}" srcId="{739D8068-2ECF-47BE-907A-0445C2F632CC}" destId="{0DEA03B2-A553-4190-8823-17B43E2E7ED7}" srcOrd="0" destOrd="0" parTransId="{6C89CD1B-9938-4A85-BDAC-874A875EA77F}" sibTransId="{171EBC0C-049F-4162-88E2-C644C235BA6B}"/>
    <dgm:cxn modelId="{A4757584-9B28-4AE4-A63E-C7820F938E36}" type="presOf" srcId="{AA85939F-95EF-4ED9-956D-F25895553E5E}" destId="{66CD8CAA-BEAA-4467-803D-80D217B59B34}" srcOrd="0" destOrd="0" presId="urn:microsoft.com/office/officeart/2009/3/layout/RandomtoResultProcess"/>
    <dgm:cxn modelId="{057A1DE4-A07E-4BAD-B53F-5720122FA40F}" type="presOf" srcId="{130C23C9-6FF0-4D72-8782-BED09DCD2950}" destId="{F92AC859-D20A-4CC8-ADD1-7394575D70EE}" srcOrd="0" destOrd="0" presId="urn:microsoft.com/office/officeart/2009/3/layout/RandomtoResultProcess"/>
    <dgm:cxn modelId="{EFFED1E7-A945-4EB3-A1E4-64262FE020A1}" srcId="{130C23C9-6FF0-4D72-8782-BED09DCD2950}" destId="{7D3EDD41-AB58-4AD5-B424-0E6C3A8E86EC}" srcOrd="0" destOrd="0" parTransId="{26FDE1B5-79E2-47E1-828E-F77CDF707F43}" sibTransId="{40D3232B-BB5A-4B40-975D-40DD85B9A37D}"/>
    <dgm:cxn modelId="{5B6D7CF5-2D3A-4B8D-8F07-C0463379C92D}" srcId="{7D3EDD41-AB58-4AD5-B424-0E6C3A8E86EC}" destId="{AA85939F-95EF-4ED9-956D-F25895553E5E}" srcOrd="0" destOrd="0" parTransId="{E809C166-43FD-4677-A990-8295266371F2}" sibTransId="{03DCC317-1C26-47F4-A916-A985F09AD003}"/>
    <dgm:cxn modelId="{84A0BF3B-B0AA-43F5-A4A3-E1E3C3E1CAAC}" type="presParOf" srcId="{F92AC859-D20A-4CC8-ADD1-7394575D70EE}" destId="{17DD08C1-3CDC-4CEA-977E-870F3EAB8164}" srcOrd="0" destOrd="0" presId="urn:microsoft.com/office/officeart/2009/3/layout/RandomtoResultProcess"/>
    <dgm:cxn modelId="{A27BA1C0-46D9-463F-A740-FB1050002F95}" type="presParOf" srcId="{17DD08C1-3CDC-4CEA-977E-870F3EAB8164}" destId="{DD83000A-AB53-42FE-8483-B339BE2AAAEF}" srcOrd="0" destOrd="0" presId="urn:microsoft.com/office/officeart/2009/3/layout/RandomtoResultProcess"/>
    <dgm:cxn modelId="{D2D80B20-3808-40CE-9C1F-FB6334A0139C}" type="presParOf" srcId="{17DD08C1-3CDC-4CEA-977E-870F3EAB8164}" destId="{66CD8CAA-BEAA-4467-803D-80D217B59B34}" srcOrd="1" destOrd="0" presId="urn:microsoft.com/office/officeart/2009/3/layout/RandomtoResultProcess"/>
    <dgm:cxn modelId="{658352E7-1389-4897-BFC8-097460EF8817}" type="presParOf" srcId="{17DD08C1-3CDC-4CEA-977E-870F3EAB8164}" destId="{00A92502-1801-45C0-80EE-B66317A87191}" srcOrd="2" destOrd="0" presId="urn:microsoft.com/office/officeart/2009/3/layout/RandomtoResultProcess"/>
    <dgm:cxn modelId="{9F35996D-452D-4EAB-807E-20304C4D492C}" type="presParOf" srcId="{17DD08C1-3CDC-4CEA-977E-870F3EAB8164}" destId="{0249CDD7-E3BC-4BAA-9EB2-0B59D1CF4704}" srcOrd="3" destOrd="0" presId="urn:microsoft.com/office/officeart/2009/3/layout/RandomtoResultProcess"/>
    <dgm:cxn modelId="{A3CE0530-52AA-4044-B82A-57C87D5193C9}" type="presParOf" srcId="{17DD08C1-3CDC-4CEA-977E-870F3EAB8164}" destId="{3DA3E1A6-CCBC-47E2-B959-658933182F2A}" srcOrd="4" destOrd="0" presId="urn:microsoft.com/office/officeart/2009/3/layout/RandomtoResultProcess"/>
    <dgm:cxn modelId="{E5F99BFF-E709-4143-B8DD-25AD626863D0}" type="presParOf" srcId="{17DD08C1-3CDC-4CEA-977E-870F3EAB8164}" destId="{9023550D-91B4-4966-819E-A4B65B3A1FA1}" srcOrd="5" destOrd="0" presId="urn:microsoft.com/office/officeart/2009/3/layout/RandomtoResultProcess"/>
    <dgm:cxn modelId="{0F3B935A-5910-49F5-8385-EDDB574E17D6}" type="presParOf" srcId="{17DD08C1-3CDC-4CEA-977E-870F3EAB8164}" destId="{82DA4A09-7B92-4739-9567-114A3698F4F8}" srcOrd="6" destOrd="0" presId="urn:microsoft.com/office/officeart/2009/3/layout/RandomtoResultProcess"/>
    <dgm:cxn modelId="{8C31A9BD-CF02-4067-B437-65103B8E67B9}" type="presParOf" srcId="{17DD08C1-3CDC-4CEA-977E-870F3EAB8164}" destId="{7EB494C0-9CF4-4E4A-857E-87DE9A10BFA9}" srcOrd="7" destOrd="0" presId="urn:microsoft.com/office/officeart/2009/3/layout/RandomtoResultProcess"/>
    <dgm:cxn modelId="{C82020D9-9680-4852-ADED-012A19044FE7}" type="presParOf" srcId="{17DD08C1-3CDC-4CEA-977E-870F3EAB8164}" destId="{73C24B97-672A-4118-B8F4-A747BF118AD8}" srcOrd="8" destOrd="0" presId="urn:microsoft.com/office/officeart/2009/3/layout/RandomtoResultProcess"/>
    <dgm:cxn modelId="{4EA28BA0-BDD4-4EF1-B30B-4479BE5EED4F}" type="presParOf" srcId="{17DD08C1-3CDC-4CEA-977E-870F3EAB8164}" destId="{A95B9E78-9AB2-4F91-9799-0DA6B0F4EF2B}" srcOrd="9" destOrd="0" presId="urn:microsoft.com/office/officeart/2009/3/layout/RandomtoResultProcess"/>
    <dgm:cxn modelId="{4CE27672-CE71-4EA7-93A8-1DC0CF573CF9}" type="presParOf" srcId="{17DD08C1-3CDC-4CEA-977E-870F3EAB8164}" destId="{05BD7B70-DDFA-438F-A948-75DC176697A7}" srcOrd="10" destOrd="0" presId="urn:microsoft.com/office/officeart/2009/3/layout/RandomtoResultProcess"/>
    <dgm:cxn modelId="{6CF025FE-496B-4C37-92A9-A7EFDF8BE957}" type="presParOf" srcId="{17DD08C1-3CDC-4CEA-977E-870F3EAB8164}" destId="{FABEC687-6BC8-4091-9FCD-4B9503E14E28}" srcOrd="11" destOrd="0" presId="urn:microsoft.com/office/officeart/2009/3/layout/RandomtoResultProcess"/>
    <dgm:cxn modelId="{E6A65486-A850-4BDA-A237-55A08BC1A412}" type="presParOf" srcId="{17DD08C1-3CDC-4CEA-977E-870F3EAB8164}" destId="{5470748C-2AE6-4B24-A8ED-5CD36EDA9CAE}" srcOrd="12" destOrd="0" presId="urn:microsoft.com/office/officeart/2009/3/layout/RandomtoResultProcess"/>
    <dgm:cxn modelId="{E81096C6-D756-4261-B4C8-EDD9C085EC73}" type="presParOf" srcId="{17DD08C1-3CDC-4CEA-977E-870F3EAB8164}" destId="{76B2D47D-C98D-4AA7-9EE1-3D7795BBF719}" srcOrd="13" destOrd="0" presId="urn:microsoft.com/office/officeart/2009/3/layout/RandomtoResultProcess"/>
    <dgm:cxn modelId="{62C7AA39-A994-4215-BC64-588A741D6764}" type="presParOf" srcId="{17DD08C1-3CDC-4CEA-977E-870F3EAB8164}" destId="{9190896B-FE10-482F-B633-1509A55867B3}" srcOrd="14" destOrd="0" presId="urn:microsoft.com/office/officeart/2009/3/layout/RandomtoResultProcess"/>
    <dgm:cxn modelId="{3970F1A5-8659-4143-9690-4CC6A2ADE5C8}" type="presParOf" srcId="{17DD08C1-3CDC-4CEA-977E-870F3EAB8164}" destId="{B0D88477-9722-4897-A779-F1A3D7E670E9}" srcOrd="15" destOrd="0" presId="urn:microsoft.com/office/officeart/2009/3/layout/RandomtoResultProcess"/>
    <dgm:cxn modelId="{DC2C3810-3CFC-4952-A3D4-CD72C03ED79D}" type="presParOf" srcId="{17DD08C1-3CDC-4CEA-977E-870F3EAB8164}" destId="{1F0C3691-2C49-4592-871D-77A05335701B}" srcOrd="16" destOrd="0" presId="urn:microsoft.com/office/officeart/2009/3/layout/RandomtoResultProcess"/>
    <dgm:cxn modelId="{7B6B6B43-A1C7-4084-A121-2F7226BEF27F}" type="presParOf" srcId="{17DD08C1-3CDC-4CEA-977E-870F3EAB8164}" destId="{BC78C601-954B-41AC-8E98-AC0425F508E4}" srcOrd="17" destOrd="0" presId="urn:microsoft.com/office/officeart/2009/3/layout/RandomtoResultProcess"/>
    <dgm:cxn modelId="{04C9BCA3-68D3-480C-A46E-6365A003F0B2}" type="presParOf" srcId="{17DD08C1-3CDC-4CEA-977E-870F3EAB8164}" destId="{0373F558-FD90-40D0-8CD7-1E10FCE4E66C}" srcOrd="18" destOrd="0" presId="urn:microsoft.com/office/officeart/2009/3/layout/RandomtoResultProcess"/>
    <dgm:cxn modelId="{AEC80C29-6F3F-4FA0-9F20-F52260E01065}" type="presParOf" srcId="{17DD08C1-3CDC-4CEA-977E-870F3EAB8164}" destId="{C640A16B-7012-4E76-811D-3CA74FD2A3E6}" srcOrd="19" destOrd="0" presId="urn:microsoft.com/office/officeart/2009/3/layout/RandomtoResultProcess"/>
    <dgm:cxn modelId="{B84014E2-99CF-4BD2-A32D-5FB9CFECED63}" type="presParOf" srcId="{F92AC859-D20A-4CC8-ADD1-7394575D70EE}" destId="{A035FF4B-D0EE-44CC-9503-B2FBD7A2EE5E}" srcOrd="1" destOrd="0" presId="urn:microsoft.com/office/officeart/2009/3/layout/RandomtoResultProcess"/>
    <dgm:cxn modelId="{5EE7826D-B495-4B49-9578-095B3DCE2626}" type="presParOf" srcId="{A035FF4B-D0EE-44CC-9503-B2FBD7A2EE5E}" destId="{B642A909-95F1-4AA4-BC36-9B5024E75420}" srcOrd="0" destOrd="0" presId="urn:microsoft.com/office/officeart/2009/3/layout/RandomtoResultProcess"/>
    <dgm:cxn modelId="{AA623746-CBA4-49F3-A670-E1A747E1F18B}" type="presParOf" srcId="{A035FF4B-D0EE-44CC-9503-B2FBD7A2EE5E}" destId="{EA35AAD0-0C6C-446C-8A2F-067E98B5E36A}" srcOrd="1" destOrd="0" presId="urn:microsoft.com/office/officeart/2009/3/layout/RandomtoResultProcess"/>
    <dgm:cxn modelId="{AC395B7B-171C-47F0-AE1D-C89984ED8D2A}" type="presParOf" srcId="{F92AC859-D20A-4CC8-ADD1-7394575D70EE}" destId="{80476659-D483-4825-98A7-B522C0836E95}" srcOrd="2" destOrd="0" presId="urn:microsoft.com/office/officeart/2009/3/layout/RandomtoResultProcess"/>
    <dgm:cxn modelId="{B5760137-9F1A-43EC-BB65-447DFAF38C3C}" type="presParOf" srcId="{F92AC859-D20A-4CC8-ADD1-7394575D70EE}" destId="{4B491C45-07A6-421C-B33B-F39B38307E85}" srcOrd="3" destOrd="0" presId="urn:microsoft.com/office/officeart/2009/3/layout/RandomtoResultProcess"/>
    <dgm:cxn modelId="{84152A63-5CC4-4249-87E5-31DE5EA2088F}" type="presParOf" srcId="{4B491C45-07A6-421C-B33B-F39B38307E85}" destId="{ABF3A705-5E83-4E5B-8E69-082533705336}" srcOrd="0" destOrd="0" presId="urn:microsoft.com/office/officeart/2009/3/layout/RandomtoResultProcess"/>
    <dgm:cxn modelId="{8A80129E-F048-4DE9-A7A4-85806C4D73E0}" type="presParOf" srcId="{4B491C45-07A6-421C-B33B-F39B38307E85}" destId="{EBA6A46E-4F2E-49EB-958C-42827C73AD40}" srcOrd="1" destOrd="0" presId="urn:microsoft.com/office/officeart/2009/3/layout/RandomtoResultProcess"/>
    <dgm:cxn modelId="{99C49AF5-1679-4C34-8082-37DB0C5116A0}" type="presParOf" srcId="{F92AC859-D20A-4CC8-ADD1-7394575D70EE}" destId="{AA6C234D-E0DD-40A3-8B66-44F7C9929DE6}" srcOrd="4" destOrd="0" presId="urn:microsoft.com/office/officeart/2009/3/layout/RandomtoResultProcess"/>
    <dgm:cxn modelId="{70D4CFA1-DA36-4281-9182-73062C31B11A}" type="presParOf" srcId="{AA6C234D-E0DD-40A3-8B66-44F7C9929DE6}" destId="{7DF1E0E6-86ED-470D-B19A-7AEB4CB05C94}" srcOrd="0" destOrd="0" presId="urn:microsoft.com/office/officeart/2009/3/layout/RandomtoResultProcess"/>
    <dgm:cxn modelId="{67D4FA0F-7AAC-4574-8419-4F31EF3A4354}" type="presParOf" srcId="{AA6C234D-E0DD-40A3-8B66-44F7C9929DE6}" destId="{5EAEEECB-659C-458E-BF63-5CE04FB02797}" srcOrd="1" destOrd="0" presId="urn:microsoft.com/office/officeart/2009/3/layout/RandomtoResultProcess"/>
    <dgm:cxn modelId="{5DC78118-CC88-44A1-9F66-5D2D42A7815F}" type="presParOf" srcId="{AA6C234D-E0DD-40A3-8B66-44F7C9929DE6}" destId="{5FA484D5-8F35-4AD2-BB73-39A05E1AAD6D}" srcOrd="2" destOrd="0" presId="urn:microsoft.com/office/officeart/2009/3/layout/RandomtoResul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0C23C9-6FF0-4D72-8782-BED09DCD2950}" type="doc">
      <dgm:prSet loTypeId="urn:microsoft.com/office/officeart/2009/3/layout/RandomtoResultProcess" loCatId="process" qsTypeId="urn:microsoft.com/office/officeart/2005/8/quickstyle/simple1" qsCatId="simple" csTypeId="urn:microsoft.com/office/officeart/2005/8/colors/colorful3" csCatId="colorful" phldr="1"/>
      <dgm:spPr/>
      <dgm:t>
        <a:bodyPr/>
        <a:lstStyle/>
        <a:p>
          <a:endParaRPr lang="tr-TR"/>
        </a:p>
      </dgm:t>
    </dgm:pt>
    <dgm:pt modelId="{7D3EDD41-AB58-4AD5-B424-0E6C3A8E86EC}">
      <dgm:prSet phldrT="[Text]" custT="1"/>
      <dgm:spPr/>
      <dgm:t>
        <a:bodyPr/>
        <a:lstStyle/>
        <a:p>
          <a:r>
            <a:rPr lang="tr-TR" sz="2000" dirty="0"/>
            <a:t>OIL</a:t>
          </a:r>
        </a:p>
      </dgm:t>
    </dgm:pt>
    <dgm:pt modelId="{26FDE1B5-79E2-47E1-828E-F77CDF707F43}" type="parTrans" cxnId="{EFFED1E7-A945-4EB3-A1E4-64262FE020A1}">
      <dgm:prSet/>
      <dgm:spPr/>
      <dgm:t>
        <a:bodyPr/>
        <a:lstStyle/>
        <a:p>
          <a:endParaRPr lang="tr-TR"/>
        </a:p>
      </dgm:t>
    </dgm:pt>
    <dgm:pt modelId="{40D3232B-BB5A-4B40-975D-40DD85B9A37D}" type="sibTrans" cxnId="{EFFED1E7-A945-4EB3-A1E4-64262FE020A1}">
      <dgm:prSet/>
      <dgm:spPr/>
      <dgm:t>
        <a:bodyPr/>
        <a:lstStyle/>
        <a:p>
          <a:endParaRPr lang="tr-TR"/>
        </a:p>
      </dgm:t>
    </dgm:pt>
    <dgm:pt modelId="{AA85939F-95EF-4ED9-956D-F25895553E5E}">
      <dgm:prSet phldrT="[Text]" custT="1"/>
      <dgm:spPr/>
      <dgm:t>
        <a:bodyPr/>
        <a:lstStyle/>
        <a:p>
          <a:r>
            <a:rPr lang="tr-TR" sz="2000" dirty="0"/>
            <a:t>WATER</a:t>
          </a:r>
        </a:p>
      </dgm:t>
    </dgm:pt>
    <dgm:pt modelId="{E809C166-43FD-4677-A990-8295266371F2}" type="parTrans" cxnId="{5B6D7CF5-2D3A-4B8D-8F07-C0463379C92D}">
      <dgm:prSet/>
      <dgm:spPr/>
      <dgm:t>
        <a:bodyPr/>
        <a:lstStyle/>
        <a:p>
          <a:endParaRPr lang="tr-TR"/>
        </a:p>
      </dgm:t>
    </dgm:pt>
    <dgm:pt modelId="{03DCC317-1C26-47F4-A916-A985F09AD003}" type="sibTrans" cxnId="{5B6D7CF5-2D3A-4B8D-8F07-C0463379C92D}">
      <dgm:prSet/>
      <dgm:spPr/>
      <dgm:t>
        <a:bodyPr/>
        <a:lstStyle/>
        <a:p>
          <a:endParaRPr lang="tr-TR"/>
        </a:p>
      </dgm:t>
    </dgm:pt>
    <dgm:pt modelId="{739D8068-2ECF-47BE-907A-0445C2F632CC}">
      <dgm:prSet phldrT="[Text]"/>
      <dgm:spPr/>
      <dgm:t>
        <a:bodyPr/>
        <a:lstStyle/>
        <a:p>
          <a:r>
            <a:rPr lang="tr-TR" dirty="0"/>
            <a:t>OIL SPILL &amp; HUGE LIVING SEA HABITAT DESTROYED</a:t>
          </a:r>
        </a:p>
      </dgm:t>
    </dgm:pt>
    <dgm:pt modelId="{5FD2D208-A796-49D9-B331-19EE2A8C7FB1}" type="parTrans" cxnId="{5C423165-785B-4446-B61D-DA019CD7C2D6}">
      <dgm:prSet/>
      <dgm:spPr/>
      <dgm:t>
        <a:bodyPr/>
        <a:lstStyle/>
        <a:p>
          <a:endParaRPr lang="tr-TR"/>
        </a:p>
      </dgm:t>
    </dgm:pt>
    <dgm:pt modelId="{46A9356D-7215-48A8-8DD1-8CB0DFDA5817}" type="sibTrans" cxnId="{5C423165-785B-4446-B61D-DA019CD7C2D6}">
      <dgm:prSet/>
      <dgm:spPr/>
      <dgm:t>
        <a:bodyPr/>
        <a:lstStyle/>
        <a:p>
          <a:endParaRPr lang="tr-TR"/>
        </a:p>
      </dgm:t>
    </dgm:pt>
    <dgm:pt modelId="{0DEA03B2-A553-4190-8823-17B43E2E7ED7}">
      <dgm:prSet phldrT="[Text]"/>
      <dgm:spPr/>
      <dgm:t>
        <a:bodyPr/>
        <a:lstStyle/>
        <a:p>
          <a:r>
            <a:rPr lang="tr-TR" dirty="0"/>
            <a:t>1989        EXXON VALDEZ         OIL SPILL</a:t>
          </a:r>
        </a:p>
      </dgm:t>
    </dgm:pt>
    <dgm:pt modelId="{6C89CD1B-9938-4A85-BDAC-874A875EA77F}" type="parTrans" cxnId="{1CA3AF78-9870-4FDE-8D38-A31DD78824A6}">
      <dgm:prSet/>
      <dgm:spPr/>
      <dgm:t>
        <a:bodyPr/>
        <a:lstStyle/>
        <a:p>
          <a:endParaRPr lang="tr-TR"/>
        </a:p>
      </dgm:t>
    </dgm:pt>
    <dgm:pt modelId="{171EBC0C-049F-4162-88E2-C644C235BA6B}" type="sibTrans" cxnId="{1CA3AF78-9870-4FDE-8D38-A31DD78824A6}">
      <dgm:prSet/>
      <dgm:spPr/>
      <dgm:t>
        <a:bodyPr/>
        <a:lstStyle/>
        <a:p>
          <a:endParaRPr lang="tr-TR"/>
        </a:p>
      </dgm:t>
    </dgm:pt>
    <dgm:pt modelId="{F92AC859-D20A-4CC8-ADD1-7394575D70EE}" type="pres">
      <dgm:prSet presAssocID="{130C23C9-6FF0-4D72-8782-BED09DCD2950}" presName="Name0" presStyleCnt="0">
        <dgm:presLayoutVars>
          <dgm:dir/>
          <dgm:animOne val="branch"/>
          <dgm:animLvl val="lvl"/>
        </dgm:presLayoutVars>
      </dgm:prSet>
      <dgm:spPr/>
    </dgm:pt>
    <dgm:pt modelId="{17DD08C1-3CDC-4CEA-977E-870F3EAB8164}" type="pres">
      <dgm:prSet presAssocID="{7D3EDD41-AB58-4AD5-B424-0E6C3A8E86EC}" presName="chaos" presStyleCnt="0"/>
      <dgm:spPr/>
    </dgm:pt>
    <dgm:pt modelId="{DD83000A-AB53-42FE-8483-B339BE2AAAEF}" type="pres">
      <dgm:prSet presAssocID="{7D3EDD41-AB58-4AD5-B424-0E6C3A8E86EC}" presName="parTx1" presStyleLbl="revTx" presStyleIdx="0" presStyleCnt="3"/>
      <dgm:spPr/>
    </dgm:pt>
    <dgm:pt modelId="{66CD8CAA-BEAA-4467-803D-80D217B59B34}" type="pres">
      <dgm:prSet presAssocID="{7D3EDD41-AB58-4AD5-B424-0E6C3A8E86EC}" presName="desTx1" presStyleLbl="revTx" presStyleIdx="1" presStyleCnt="3" custScaleY="27128" custLinFactNeighborX="82445" custLinFactNeighborY="-65292">
        <dgm:presLayoutVars>
          <dgm:bulletEnabled val="1"/>
        </dgm:presLayoutVars>
      </dgm:prSet>
      <dgm:spPr/>
    </dgm:pt>
    <dgm:pt modelId="{00A92502-1801-45C0-80EE-B66317A87191}" type="pres">
      <dgm:prSet presAssocID="{7D3EDD41-AB58-4AD5-B424-0E6C3A8E86EC}" presName="c1" presStyleLbl="node1" presStyleIdx="0" presStyleCnt="19"/>
      <dgm:spPr/>
    </dgm:pt>
    <dgm:pt modelId="{0249CDD7-E3BC-4BAA-9EB2-0B59D1CF4704}" type="pres">
      <dgm:prSet presAssocID="{7D3EDD41-AB58-4AD5-B424-0E6C3A8E86EC}" presName="c2" presStyleLbl="node1" presStyleIdx="1" presStyleCnt="19"/>
      <dgm:spPr/>
    </dgm:pt>
    <dgm:pt modelId="{3DA3E1A6-CCBC-47E2-B959-658933182F2A}" type="pres">
      <dgm:prSet presAssocID="{7D3EDD41-AB58-4AD5-B424-0E6C3A8E86EC}" presName="c3" presStyleLbl="node1" presStyleIdx="2" presStyleCnt="19"/>
      <dgm:spPr/>
    </dgm:pt>
    <dgm:pt modelId="{9023550D-91B4-4966-819E-A4B65B3A1FA1}" type="pres">
      <dgm:prSet presAssocID="{7D3EDD41-AB58-4AD5-B424-0E6C3A8E86EC}" presName="c4" presStyleLbl="node1" presStyleIdx="3" presStyleCnt="19"/>
      <dgm:spPr/>
    </dgm:pt>
    <dgm:pt modelId="{82DA4A09-7B92-4739-9567-114A3698F4F8}" type="pres">
      <dgm:prSet presAssocID="{7D3EDD41-AB58-4AD5-B424-0E6C3A8E86EC}" presName="c5" presStyleLbl="node1" presStyleIdx="4" presStyleCnt="19"/>
      <dgm:spPr/>
    </dgm:pt>
    <dgm:pt modelId="{7EB494C0-9CF4-4E4A-857E-87DE9A10BFA9}" type="pres">
      <dgm:prSet presAssocID="{7D3EDD41-AB58-4AD5-B424-0E6C3A8E86EC}" presName="c6" presStyleLbl="node1" presStyleIdx="5" presStyleCnt="19"/>
      <dgm:spPr/>
    </dgm:pt>
    <dgm:pt modelId="{73C24B97-672A-4118-B8F4-A747BF118AD8}" type="pres">
      <dgm:prSet presAssocID="{7D3EDD41-AB58-4AD5-B424-0E6C3A8E86EC}" presName="c7" presStyleLbl="node1" presStyleIdx="6" presStyleCnt="19"/>
      <dgm:spPr/>
    </dgm:pt>
    <dgm:pt modelId="{A95B9E78-9AB2-4F91-9799-0DA6B0F4EF2B}" type="pres">
      <dgm:prSet presAssocID="{7D3EDD41-AB58-4AD5-B424-0E6C3A8E86EC}" presName="c8" presStyleLbl="node1" presStyleIdx="7" presStyleCnt="19"/>
      <dgm:spPr/>
    </dgm:pt>
    <dgm:pt modelId="{05BD7B70-DDFA-438F-A948-75DC176697A7}" type="pres">
      <dgm:prSet presAssocID="{7D3EDD41-AB58-4AD5-B424-0E6C3A8E86EC}" presName="c9" presStyleLbl="node1" presStyleIdx="8" presStyleCnt="19"/>
      <dgm:spPr/>
    </dgm:pt>
    <dgm:pt modelId="{FABEC687-6BC8-4091-9FCD-4B9503E14E28}" type="pres">
      <dgm:prSet presAssocID="{7D3EDD41-AB58-4AD5-B424-0E6C3A8E86EC}" presName="c10" presStyleLbl="node1" presStyleIdx="9" presStyleCnt="19"/>
      <dgm:spPr/>
    </dgm:pt>
    <dgm:pt modelId="{5470748C-2AE6-4B24-A8ED-5CD36EDA9CAE}" type="pres">
      <dgm:prSet presAssocID="{7D3EDD41-AB58-4AD5-B424-0E6C3A8E86EC}" presName="c11" presStyleLbl="node1" presStyleIdx="10" presStyleCnt="19"/>
      <dgm:spPr/>
    </dgm:pt>
    <dgm:pt modelId="{76B2D47D-C98D-4AA7-9EE1-3D7795BBF719}" type="pres">
      <dgm:prSet presAssocID="{7D3EDD41-AB58-4AD5-B424-0E6C3A8E86EC}" presName="c12" presStyleLbl="node1" presStyleIdx="11" presStyleCnt="19"/>
      <dgm:spPr/>
    </dgm:pt>
    <dgm:pt modelId="{9190896B-FE10-482F-B633-1509A55867B3}" type="pres">
      <dgm:prSet presAssocID="{7D3EDD41-AB58-4AD5-B424-0E6C3A8E86EC}" presName="c13" presStyleLbl="node1" presStyleIdx="12" presStyleCnt="19"/>
      <dgm:spPr/>
    </dgm:pt>
    <dgm:pt modelId="{B0D88477-9722-4897-A779-F1A3D7E670E9}" type="pres">
      <dgm:prSet presAssocID="{7D3EDD41-AB58-4AD5-B424-0E6C3A8E86EC}" presName="c14" presStyleLbl="node1" presStyleIdx="13" presStyleCnt="19"/>
      <dgm:spPr/>
    </dgm:pt>
    <dgm:pt modelId="{1F0C3691-2C49-4592-871D-77A05335701B}" type="pres">
      <dgm:prSet presAssocID="{7D3EDD41-AB58-4AD5-B424-0E6C3A8E86EC}" presName="c15" presStyleLbl="node1" presStyleIdx="14" presStyleCnt="19"/>
      <dgm:spPr/>
    </dgm:pt>
    <dgm:pt modelId="{BC78C601-954B-41AC-8E98-AC0425F508E4}" type="pres">
      <dgm:prSet presAssocID="{7D3EDD41-AB58-4AD5-B424-0E6C3A8E86EC}" presName="c16" presStyleLbl="node1" presStyleIdx="15" presStyleCnt="19"/>
      <dgm:spPr/>
    </dgm:pt>
    <dgm:pt modelId="{0373F558-FD90-40D0-8CD7-1E10FCE4E66C}" type="pres">
      <dgm:prSet presAssocID="{7D3EDD41-AB58-4AD5-B424-0E6C3A8E86EC}" presName="c17" presStyleLbl="node1" presStyleIdx="16" presStyleCnt="19"/>
      <dgm:spPr/>
    </dgm:pt>
    <dgm:pt modelId="{C640A16B-7012-4E76-811D-3CA74FD2A3E6}" type="pres">
      <dgm:prSet presAssocID="{7D3EDD41-AB58-4AD5-B424-0E6C3A8E86EC}" presName="c18" presStyleLbl="node1" presStyleIdx="17" presStyleCnt="19"/>
      <dgm:spPr/>
    </dgm:pt>
    <dgm:pt modelId="{A035FF4B-D0EE-44CC-9503-B2FBD7A2EE5E}" type="pres">
      <dgm:prSet presAssocID="{40D3232B-BB5A-4B40-975D-40DD85B9A37D}" presName="chevronComposite1" presStyleCnt="0"/>
      <dgm:spPr/>
    </dgm:pt>
    <dgm:pt modelId="{B642A909-95F1-4AA4-BC36-9B5024E75420}" type="pres">
      <dgm:prSet presAssocID="{40D3232B-BB5A-4B40-975D-40DD85B9A37D}" presName="chevron1" presStyleLbl="sibTrans2D1" presStyleIdx="0" presStyleCnt="2"/>
      <dgm:spPr/>
    </dgm:pt>
    <dgm:pt modelId="{EA35AAD0-0C6C-446C-8A2F-067E98B5E36A}" type="pres">
      <dgm:prSet presAssocID="{40D3232B-BB5A-4B40-975D-40DD85B9A37D}" presName="spChevron1" presStyleCnt="0"/>
      <dgm:spPr/>
    </dgm:pt>
    <dgm:pt modelId="{80476659-D483-4825-98A7-B522C0836E95}" type="pres">
      <dgm:prSet presAssocID="{40D3232B-BB5A-4B40-975D-40DD85B9A37D}" presName="overlap" presStyleCnt="0"/>
      <dgm:spPr/>
    </dgm:pt>
    <dgm:pt modelId="{4B491C45-07A6-421C-B33B-F39B38307E85}" type="pres">
      <dgm:prSet presAssocID="{40D3232B-BB5A-4B40-975D-40DD85B9A37D}" presName="chevronComposite2" presStyleCnt="0"/>
      <dgm:spPr/>
    </dgm:pt>
    <dgm:pt modelId="{ABF3A705-5E83-4E5B-8E69-082533705336}" type="pres">
      <dgm:prSet presAssocID="{40D3232B-BB5A-4B40-975D-40DD85B9A37D}" presName="chevron2" presStyleLbl="sibTrans2D1" presStyleIdx="1" presStyleCnt="2"/>
      <dgm:spPr/>
    </dgm:pt>
    <dgm:pt modelId="{EBA6A46E-4F2E-49EB-958C-42827C73AD40}" type="pres">
      <dgm:prSet presAssocID="{40D3232B-BB5A-4B40-975D-40DD85B9A37D}" presName="spChevron2" presStyleCnt="0"/>
      <dgm:spPr/>
    </dgm:pt>
    <dgm:pt modelId="{AA6C234D-E0DD-40A3-8B66-44F7C9929DE6}" type="pres">
      <dgm:prSet presAssocID="{739D8068-2ECF-47BE-907A-0445C2F632CC}" presName="last" presStyleCnt="0"/>
      <dgm:spPr/>
    </dgm:pt>
    <dgm:pt modelId="{7DF1E0E6-86ED-470D-B19A-7AEB4CB05C94}" type="pres">
      <dgm:prSet presAssocID="{739D8068-2ECF-47BE-907A-0445C2F632CC}" presName="circleTx" presStyleLbl="node1" presStyleIdx="18" presStyleCnt="19"/>
      <dgm:spPr/>
    </dgm:pt>
    <dgm:pt modelId="{5EAEEECB-659C-458E-BF63-5CE04FB02797}" type="pres">
      <dgm:prSet presAssocID="{739D8068-2ECF-47BE-907A-0445C2F632CC}" presName="desTxN" presStyleLbl="revTx" presStyleIdx="2" presStyleCnt="3" custLinFactNeighborX="-87961" custLinFactNeighborY="-182">
        <dgm:presLayoutVars>
          <dgm:bulletEnabled val="1"/>
        </dgm:presLayoutVars>
      </dgm:prSet>
      <dgm:spPr/>
    </dgm:pt>
    <dgm:pt modelId="{5FA484D5-8F35-4AD2-BB73-39A05E1AAD6D}" type="pres">
      <dgm:prSet presAssocID="{739D8068-2ECF-47BE-907A-0445C2F632CC}" presName="spN" presStyleCnt="0"/>
      <dgm:spPr/>
    </dgm:pt>
  </dgm:ptLst>
  <dgm:cxnLst>
    <dgm:cxn modelId="{00852D0E-2C5C-465A-8B90-838C72F8E672}" type="presOf" srcId="{739D8068-2ECF-47BE-907A-0445C2F632CC}" destId="{7DF1E0E6-86ED-470D-B19A-7AEB4CB05C94}" srcOrd="0" destOrd="0" presId="urn:microsoft.com/office/officeart/2009/3/layout/RandomtoResultProcess"/>
    <dgm:cxn modelId="{BB878A34-F9FE-4780-ABC6-35D0D5CE2189}" type="presOf" srcId="{0DEA03B2-A553-4190-8823-17B43E2E7ED7}" destId="{5EAEEECB-659C-458E-BF63-5CE04FB02797}" srcOrd="0" destOrd="0" presId="urn:microsoft.com/office/officeart/2009/3/layout/RandomtoResultProcess"/>
    <dgm:cxn modelId="{5C423165-785B-4446-B61D-DA019CD7C2D6}" srcId="{130C23C9-6FF0-4D72-8782-BED09DCD2950}" destId="{739D8068-2ECF-47BE-907A-0445C2F632CC}" srcOrd="1" destOrd="0" parTransId="{5FD2D208-A796-49D9-B331-19EE2A8C7FB1}" sibTransId="{46A9356D-7215-48A8-8DD1-8CB0DFDA5817}"/>
    <dgm:cxn modelId="{82F65A58-23C4-4499-9CED-A12F40DEB321}" type="presOf" srcId="{7D3EDD41-AB58-4AD5-B424-0E6C3A8E86EC}" destId="{DD83000A-AB53-42FE-8483-B339BE2AAAEF}" srcOrd="0" destOrd="0" presId="urn:microsoft.com/office/officeart/2009/3/layout/RandomtoResultProcess"/>
    <dgm:cxn modelId="{1CA3AF78-9870-4FDE-8D38-A31DD78824A6}" srcId="{739D8068-2ECF-47BE-907A-0445C2F632CC}" destId="{0DEA03B2-A553-4190-8823-17B43E2E7ED7}" srcOrd="0" destOrd="0" parTransId="{6C89CD1B-9938-4A85-BDAC-874A875EA77F}" sibTransId="{171EBC0C-049F-4162-88E2-C644C235BA6B}"/>
    <dgm:cxn modelId="{A4757584-9B28-4AE4-A63E-C7820F938E36}" type="presOf" srcId="{AA85939F-95EF-4ED9-956D-F25895553E5E}" destId="{66CD8CAA-BEAA-4467-803D-80D217B59B34}" srcOrd="0" destOrd="0" presId="urn:microsoft.com/office/officeart/2009/3/layout/RandomtoResultProcess"/>
    <dgm:cxn modelId="{057A1DE4-A07E-4BAD-B53F-5720122FA40F}" type="presOf" srcId="{130C23C9-6FF0-4D72-8782-BED09DCD2950}" destId="{F92AC859-D20A-4CC8-ADD1-7394575D70EE}" srcOrd="0" destOrd="0" presId="urn:microsoft.com/office/officeart/2009/3/layout/RandomtoResultProcess"/>
    <dgm:cxn modelId="{EFFED1E7-A945-4EB3-A1E4-64262FE020A1}" srcId="{130C23C9-6FF0-4D72-8782-BED09DCD2950}" destId="{7D3EDD41-AB58-4AD5-B424-0E6C3A8E86EC}" srcOrd="0" destOrd="0" parTransId="{26FDE1B5-79E2-47E1-828E-F77CDF707F43}" sibTransId="{40D3232B-BB5A-4B40-975D-40DD85B9A37D}"/>
    <dgm:cxn modelId="{5B6D7CF5-2D3A-4B8D-8F07-C0463379C92D}" srcId="{7D3EDD41-AB58-4AD5-B424-0E6C3A8E86EC}" destId="{AA85939F-95EF-4ED9-956D-F25895553E5E}" srcOrd="0" destOrd="0" parTransId="{E809C166-43FD-4677-A990-8295266371F2}" sibTransId="{03DCC317-1C26-47F4-A916-A985F09AD003}"/>
    <dgm:cxn modelId="{84A0BF3B-B0AA-43F5-A4A3-E1E3C3E1CAAC}" type="presParOf" srcId="{F92AC859-D20A-4CC8-ADD1-7394575D70EE}" destId="{17DD08C1-3CDC-4CEA-977E-870F3EAB8164}" srcOrd="0" destOrd="0" presId="urn:microsoft.com/office/officeart/2009/3/layout/RandomtoResultProcess"/>
    <dgm:cxn modelId="{A27BA1C0-46D9-463F-A740-FB1050002F95}" type="presParOf" srcId="{17DD08C1-3CDC-4CEA-977E-870F3EAB8164}" destId="{DD83000A-AB53-42FE-8483-B339BE2AAAEF}" srcOrd="0" destOrd="0" presId="urn:microsoft.com/office/officeart/2009/3/layout/RandomtoResultProcess"/>
    <dgm:cxn modelId="{D2D80B20-3808-40CE-9C1F-FB6334A0139C}" type="presParOf" srcId="{17DD08C1-3CDC-4CEA-977E-870F3EAB8164}" destId="{66CD8CAA-BEAA-4467-803D-80D217B59B34}" srcOrd="1" destOrd="0" presId="urn:microsoft.com/office/officeart/2009/3/layout/RandomtoResultProcess"/>
    <dgm:cxn modelId="{658352E7-1389-4897-BFC8-097460EF8817}" type="presParOf" srcId="{17DD08C1-3CDC-4CEA-977E-870F3EAB8164}" destId="{00A92502-1801-45C0-80EE-B66317A87191}" srcOrd="2" destOrd="0" presId="urn:microsoft.com/office/officeart/2009/3/layout/RandomtoResultProcess"/>
    <dgm:cxn modelId="{9F35996D-452D-4EAB-807E-20304C4D492C}" type="presParOf" srcId="{17DD08C1-3CDC-4CEA-977E-870F3EAB8164}" destId="{0249CDD7-E3BC-4BAA-9EB2-0B59D1CF4704}" srcOrd="3" destOrd="0" presId="urn:microsoft.com/office/officeart/2009/3/layout/RandomtoResultProcess"/>
    <dgm:cxn modelId="{A3CE0530-52AA-4044-B82A-57C87D5193C9}" type="presParOf" srcId="{17DD08C1-3CDC-4CEA-977E-870F3EAB8164}" destId="{3DA3E1A6-CCBC-47E2-B959-658933182F2A}" srcOrd="4" destOrd="0" presId="urn:microsoft.com/office/officeart/2009/3/layout/RandomtoResultProcess"/>
    <dgm:cxn modelId="{E5F99BFF-E709-4143-B8DD-25AD626863D0}" type="presParOf" srcId="{17DD08C1-3CDC-4CEA-977E-870F3EAB8164}" destId="{9023550D-91B4-4966-819E-A4B65B3A1FA1}" srcOrd="5" destOrd="0" presId="urn:microsoft.com/office/officeart/2009/3/layout/RandomtoResultProcess"/>
    <dgm:cxn modelId="{0F3B935A-5910-49F5-8385-EDDB574E17D6}" type="presParOf" srcId="{17DD08C1-3CDC-4CEA-977E-870F3EAB8164}" destId="{82DA4A09-7B92-4739-9567-114A3698F4F8}" srcOrd="6" destOrd="0" presId="urn:microsoft.com/office/officeart/2009/3/layout/RandomtoResultProcess"/>
    <dgm:cxn modelId="{8C31A9BD-CF02-4067-B437-65103B8E67B9}" type="presParOf" srcId="{17DD08C1-3CDC-4CEA-977E-870F3EAB8164}" destId="{7EB494C0-9CF4-4E4A-857E-87DE9A10BFA9}" srcOrd="7" destOrd="0" presId="urn:microsoft.com/office/officeart/2009/3/layout/RandomtoResultProcess"/>
    <dgm:cxn modelId="{C82020D9-9680-4852-ADED-012A19044FE7}" type="presParOf" srcId="{17DD08C1-3CDC-4CEA-977E-870F3EAB8164}" destId="{73C24B97-672A-4118-B8F4-A747BF118AD8}" srcOrd="8" destOrd="0" presId="urn:microsoft.com/office/officeart/2009/3/layout/RandomtoResultProcess"/>
    <dgm:cxn modelId="{4EA28BA0-BDD4-4EF1-B30B-4479BE5EED4F}" type="presParOf" srcId="{17DD08C1-3CDC-4CEA-977E-870F3EAB8164}" destId="{A95B9E78-9AB2-4F91-9799-0DA6B0F4EF2B}" srcOrd="9" destOrd="0" presId="urn:microsoft.com/office/officeart/2009/3/layout/RandomtoResultProcess"/>
    <dgm:cxn modelId="{4CE27672-CE71-4EA7-93A8-1DC0CF573CF9}" type="presParOf" srcId="{17DD08C1-3CDC-4CEA-977E-870F3EAB8164}" destId="{05BD7B70-DDFA-438F-A948-75DC176697A7}" srcOrd="10" destOrd="0" presId="urn:microsoft.com/office/officeart/2009/3/layout/RandomtoResultProcess"/>
    <dgm:cxn modelId="{6CF025FE-496B-4C37-92A9-A7EFDF8BE957}" type="presParOf" srcId="{17DD08C1-3CDC-4CEA-977E-870F3EAB8164}" destId="{FABEC687-6BC8-4091-9FCD-4B9503E14E28}" srcOrd="11" destOrd="0" presId="urn:microsoft.com/office/officeart/2009/3/layout/RandomtoResultProcess"/>
    <dgm:cxn modelId="{E6A65486-A850-4BDA-A237-55A08BC1A412}" type="presParOf" srcId="{17DD08C1-3CDC-4CEA-977E-870F3EAB8164}" destId="{5470748C-2AE6-4B24-A8ED-5CD36EDA9CAE}" srcOrd="12" destOrd="0" presId="urn:microsoft.com/office/officeart/2009/3/layout/RandomtoResultProcess"/>
    <dgm:cxn modelId="{E81096C6-D756-4261-B4C8-EDD9C085EC73}" type="presParOf" srcId="{17DD08C1-3CDC-4CEA-977E-870F3EAB8164}" destId="{76B2D47D-C98D-4AA7-9EE1-3D7795BBF719}" srcOrd="13" destOrd="0" presId="urn:microsoft.com/office/officeart/2009/3/layout/RandomtoResultProcess"/>
    <dgm:cxn modelId="{62C7AA39-A994-4215-BC64-588A741D6764}" type="presParOf" srcId="{17DD08C1-3CDC-4CEA-977E-870F3EAB8164}" destId="{9190896B-FE10-482F-B633-1509A55867B3}" srcOrd="14" destOrd="0" presId="urn:microsoft.com/office/officeart/2009/3/layout/RandomtoResultProcess"/>
    <dgm:cxn modelId="{3970F1A5-8659-4143-9690-4CC6A2ADE5C8}" type="presParOf" srcId="{17DD08C1-3CDC-4CEA-977E-870F3EAB8164}" destId="{B0D88477-9722-4897-A779-F1A3D7E670E9}" srcOrd="15" destOrd="0" presId="urn:microsoft.com/office/officeart/2009/3/layout/RandomtoResultProcess"/>
    <dgm:cxn modelId="{DC2C3810-3CFC-4952-A3D4-CD72C03ED79D}" type="presParOf" srcId="{17DD08C1-3CDC-4CEA-977E-870F3EAB8164}" destId="{1F0C3691-2C49-4592-871D-77A05335701B}" srcOrd="16" destOrd="0" presId="urn:microsoft.com/office/officeart/2009/3/layout/RandomtoResultProcess"/>
    <dgm:cxn modelId="{7B6B6B43-A1C7-4084-A121-2F7226BEF27F}" type="presParOf" srcId="{17DD08C1-3CDC-4CEA-977E-870F3EAB8164}" destId="{BC78C601-954B-41AC-8E98-AC0425F508E4}" srcOrd="17" destOrd="0" presId="urn:microsoft.com/office/officeart/2009/3/layout/RandomtoResultProcess"/>
    <dgm:cxn modelId="{04C9BCA3-68D3-480C-A46E-6365A003F0B2}" type="presParOf" srcId="{17DD08C1-3CDC-4CEA-977E-870F3EAB8164}" destId="{0373F558-FD90-40D0-8CD7-1E10FCE4E66C}" srcOrd="18" destOrd="0" presId="urn:microsoft.com/office/officeart/2009/3/layout/RandomtoResultProcess"/>
    <dgm:cxn modelId="{AEC80C29-6F3F-4FA0-9F20-F52260E01065}" type="presParOf" srcId="{17DD08C1-3CDC-4CEA-977E-870F3EAB8164}" destId="{C640A16B-7012-4E76-811D-3CA74FD2A3E6}" srcOrd="19" destOrd="0" presId="urn:microsoft.com/office/officeart/2009/3/layout/RandomtoResultProcess"/>
    <dgm:cxn modelId="{B84014E2-99CF-4BD2-A32D-5FB9CFECED63}" type="presParOf" srcId="{F92AC859-D20A-4CC8-ADD1-7394575D70EE}" destId="{A035FF4B-D0EE-44CC-9503-B2FBD7A2EE5E}" srcOrd="1" destOrd="0" presId="urn:microsoft.com/office/officeart/2009/3/layout/RandomtoResultProcess"/>
    <dgm:cxn modelId="{5EE7826D-B495-4B49-9578-095B3DCE2626}" type="presParOf" srcId="{A035FF4B-D0EE-44CC-9503-B2FBD7A2EE5E}" destId="{B642A909-95F1-4AA4-BC36-9B5024E75420}" srcOrd="0" destOrd="0" presId="urn:microsoft.com/office/officeart/2009/3/layout/RandomtoResultProcess"/>
    <dgm:cxn modelId="{AA623746-CBA4-49F3-A670-E1A747E1F18B}" type="presParOf" srcId="{A035FF4B-D0EE-44CC-9503-B2FBD7A2EE5E}" destId="{EA35AAD0-0C6C-446C-8A2F-067E98B5E36A}" srcOrd="1" destOrd="0" presId="urn:microsoft.com/office/officeart/2009/3/layout/RandomtoResultProcess"/>
    <dgm:cxn modelId="{AC395B7B-171C-47F0-AE1D-C89984ED8D2A}" type="presParOf" srcId="{F92AC859-D20A-4CC8-ADD1-7394575D70EE}" destId="{80476659-D483-4825-98A7-B522C0836E95}" srcOrd="2" destOrd="0" presId="urn:microsoft.com/office/officeart/2009/3/layout/RandomtoResultProcess"/>
    <dgm:cxn modelId="{B5760137-9F1A-43EC-BB65-447DFAF38C3C}" type="presParOf" srcId="{F92AC859-D20A-4CC8-ADD1-7394575D70EE}" destId="{4B491C45-07A6-421C-B33B-F39B38307E85}" srcOrd="3" destOrd="0" presId="urn:microsoft.com/office/officeart/2009/3/layout/RandomtoResultProcess"/>
    <dgm:cxn modelId="{84152A63-5CC4-4249-87E5-31DE5EA2088F}" type="presParOf" srcId="{4B491C45-07A6-421C-B33B-F39B38307E85}" destId="{ABF3A705-5E83-4E5B-8E69-082533705336}" srcOrd="0" destOrd="0" presId="urn:microsoft.com/office/officeart/2009/3/layout/RandomtoResultProcess"/>
    <dgm:cxn modelId="{8A80129E-F048-4DE9-A7A4-85806C4D73E0}" type="presParOf" srcId="{4B491C45-07A6-421C-B33B-F39B38307E85}" destId="{EBA6A46E-4F2E-49EB-958C-42827C73AD40}" srcOrd="1" destOrd="0" presId="urn:microsoft.com/office/officeart/2009/3/layout/RandomtoResultProcess"/>
    <dgm:cxn modelId="{99C49AF5-1679-4C34-8082-37DB0C5116A0}" type="presParOf" srcId="{F92AC859-D20A-4CC8-ADD1-7394575D70EE}" destId="{AA6C234D-E0DD-40A3-8B66-44F7C9929DE6}" srcOrd="4" destOrd="0" presId="urn:microsoft.com/office/officeart/2009/3/layout/RandomtoResultProcess"/>
    <dgm:cxn modelId="{70D4CFA1-DA36-4281-9182-73062C31B11A}" type="presParOf" srcId="{AA6C234D-E0DD-40A3-8B66-44F7C9929DE6}" destId="{7DF1E0E6-86ED-470D-B19A-7AEB4CB05C94}" srcOrd="0" destOrd="0" presId="urn:microsoft.com/office/officeart/2009/3/layout/RandomtoResultProcess"/>
    <dgm:cxn modelId="{67D4FA0F-7AAC-4574-8419-4F31EF3A4354}" type="presParOf" srcId="{AA6C234D-E0DD-40A3-8B66-44F7C9929DE6}" destId="{5EAEEECB-659C-458E-BF63-5CE04FB02797}" srcOrd="1" destOrd="0" presId="urn:microsoft.com/office/officeart/2009/3/layout/RandomtoResultProcess"/>
    <dgm:cxn modelId="{5DC78118-CC88-44A1-9F66-5D2D42A7815F}" type="presParOf" srcId="{AA6C234D-E0DD-40A3-8B66-44F7C9929DE6}" destId="{5FA484D5-8F35-4AD2-BB73-39A05E1AAD6D}" srcOrd="2"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0C23C9-6FF0-4D72-8782-BED09DCD2950}" type="doc">
      <dgm:prSet loTypeId="urn:microsoft.com/office/officeart/2009/3/layout/RandomtoResultProcess" loCatId="process" qsTypeId="urn:microsoft.com/office/officeart/2005/8/quickstyle/simple1" qsCatId="simple" csTypeId="urn:microsoft.com/office/officeart/2005/8/colors/colorful3" csCatId="colorful" phldr="1"/>
      <dgm:spPr/>
      <dgm:t>
        <a:bodyPr/>
        <a:lstStyle/>
        <a:p>
          <a:endParaRPr lang="tr-TR"/>
        </a:p>
      </dgm:t>
    </dgm:pt>
    <dgm:pt modelId="{7D3EDD41-AB58-4AD5-B424-0E6C3A8E86EC}">
      <dgm:prSet phldrT="[Text]" custT="1"/>
      <dgm:spPr/>
      <dgm:t>
        <a:bodyPr/>
        <a:lstStyle/>
        <a:p>
          <a:r>
            <a:rPr lang="tr-TR" sz="2000" dirty="0"/>
            <a:t>UNKNOWN</a:t>
          </a:r>
        </a:p>
      </dgm:t>
    </dgm:pt>
    <dgm:pt modelId="{26FDE1B5-79E2-47E1-828E-F77CDF707F43}" type="parTrans" cxnId="{EFFED1E7-A945-4EB3-A1E4-64262FE020A1}">
      <dgm:prSet/>
      <dgm:spPr/>
      <dgm:t>
        <a:bodyPr/>
        <a:lstStyle/>
        <a:p>
          <a:endParaRPr lang="tr-TR"/>
        </a:p>
      </dgm:t>
    </dgm:pt>
    <dgm:pt modelId="{40D3232B-BB5A-4B40-975D-40DD85B9A37D}" type="sibTrans" cxnId="{EFFED1E7-A945-4EB3-A1E4-64262FE020A1}">
      <dgm:prSet/>
      <dgm:spPr/>
      <dgm:t>
        <a:bodyPr/>
        <a:lstStyle/>
        <a:p>
          <a:endParaRPr lang="tr-TR"/>
        </a:p>
      </dgm:t>
    </dgm:pt>
    <dgm:pt modelId="{AA85939F-95EF-4ED9-956D-F25895553E5E}">
      <dgm:prSet phldrT="[Text]" custT="1"/>
      <dgm:spPr/>
      <dgm:t>
        <a:bodyPr/>
        <a:lstStyle/>
        <a:p>
          <a:r>
            <a:rPr lang="tr-TR" sz="2000" dirty="0"/>
            <a:t>FIRE</a:t>
          </a:r>
        </a:p>
      </dgm:t>
    </dgm:pt>
    <dgm:pt modelId="{E809C166-43FD-4677-A990-8295266371F2}" type="parTrans" cxnId="{5B6D7CF5-2D3A-4B8D-8F07-C0463379C92D}">
      <dgm:prSet/>
      <dgm:spPr/>
      <dgm:t>
        <a:bodyPr/>
        <a:lstStyle/>
        <a:p>
          <a:endParaRPr lang="tr-TR"/>
        </a:p>
      </dgm:t>
    </dgm:pt>
    <dgm:pt modelId="{03DCC317-1C26-47F4-A916-A985F09AD003}" type="sibTrans" cxnId="{5B6D7CF5-2D3A-4B8D-8F07-C0463379C92D}">
      <dgm:prSet/>
      <dgm:spPr/>
      <dgm:t>
        <a:bodyPr/>
        <a:lstStyle/>
        <a:p>
          <a:endParaRPr lang="tr-TR"/>
        </a:p>
      </dgm:t>
    </dgm:pt>
    <dgm:pt modelId="{739D8068-2ECF-47BE-907A-0445C2F632CC}">
      <dgm:prSet phldrT="[Text]"/>
      <dgm:spPr/>
      <dgm:t>
        <a:bodyPr/>
        <a:lstStyle/>
        <a:p>
          <a:r>
            <a:rPr lang="tr-TR" dirty="0"/>
            <a:t>IMMINENT FIRE &amp; </a:t>
          </a:r>
        </a:p>
        <a:p>
          <a:r>
            <a:rPr lang="tr-TR" dirty="0"/>
            <a:t>13 PEOPLE KILLED</a:t>
          </a:r>
        </a:p>
      </dgm:t>
    </dgm:pt>
    <dgm:pt modelId="{5FD2D208-A796-49D9-B331-19EE2A8C7FB1}" type="parTrans" cxnId="{5C423165-785B-4446-B61D-DA019CD7C2D6}">
      <dgm:prSet/>
      <dgm:spPr/>
      <dgm:t>
        <a:bodyPr/>
        <a:lstStyle/>
        <a:p>
          <a:endParaRPr lang="tr-TR"/>
        </a:p>
      </dgm:t>
    </dgm:pt>
    <dgm:pt modelId="{46A9356D-7215-48A8-8DD1-8CB0DFDA5817}" type="sibTrans" cxnId="{5C423165-785B-4446-B61D-DA019CD7C2D6}">
      <dgm:prSet/>
      <dgm:spPr/>
      <dgm:t>
        <a:bodyPr/>
        <a:lstStyle/>
        <a:p>
          <a:endParaRPr lang="tr-TR"/>
        </a:p>
      </dgm:t>
    </dgm:pt>
    <dgm:pt modelId="{0DEA03B2-A553-4190-8823-17B43E2E7ED7}">
      <dgm:prSet phldrT="[Text]" custT="1"/>
      <dgm:spPr/>
      <dgm:t>
        <a:bodyPr/>
        <a:lstStyle/>
        <a:p>
          <a:pPr algn="ctr"/>
          <a:r>
            <a:rPr lang="tr-TR" sz="1800" dirty="0"/>
            <a:t>1875            DUBLIN WHISKEY         FIRE</a:t>
          </a:r>
        </a:p>
      </dgm:t>
    </dgm:pt>
    <dgm:pt modelId="{6C89CD1B-9938-4A85-BDAC-874A875EA77F}" type="parTrans" cxnId="{1CA3AF78-9870-4FDE-8D38-A31DD78824A6}">
      <dgm:prSet/>
      <dgm:spPr/>
      <dgm:t>
        <a:bodyPr/>
        <a:lstStyle/>
        <a:p>
          <a:endParaRPr lang="tr-TR"/>
        </a:p>
      </dgm:t>
    </dgm:pt>
    <dgm:pt modelId="{171EBC0C-049F-4162-88E2-C644C235BA6B}" type="sibTrans" cxnId="{1CA3AF78-9870-4FDE-8D38-A31DD78824A6}">
      <dgm:prSet/>
      <dgm:spPr/>
      <dgm:t>
        <a:bodyPr/>
        <a:lstStyle/>
        <a:p>
          <a:endParaRPr lang="tr-TR"/>
        </a:p>
      </dgm:t>
    </dgm:pt>
    <dgm:pt modelId="{F92AC859-D20A-4CC8-ADD1-7394575D70EE}" type="pres">
      <dgm:prSet presAssocID="{130C23C9-6FF0-4D72-8782-BED09DCD2950}" presName="Name0" presStyleCnt="0">
        <dgm:presLayoutVars>
          <dgm:dir/>
          <dgm:animOne val="branch"/>
          <dgm:animLvl val="lvl"/>
        </dgm:presLayoutVars>
      </dgm:prSet>
      <dgm:spPr/>
    </dgm:pt>
    <dgm:pt modelId="{17DD08C1-3CDC-4CEA-977E-870F3EAB8164}" type="pres">
      <dgm:prSet presAssocID="{7D3EDD41-AB58-4AD5-B424-0E6C3A8E86EC}" presName="chaos" presStyleCnt="0"/>
      <dgm:spPr/>
    </dgm:pt>
    <dgm:pt modelId="{DD83000A-AB53-42FE-8483-B339BE2AAAEF}" type="pres">
      <dgm:prSet presAssocID="{7D3EDD41-AB58-4AD5-B424-0E6C3A8E86EC}" presName="parTx1" presStyleLbl="revTx" presStyleIdx="0" presStyleCnt="3"/>
      <dgm:spPr/>
    </dgm:pt>
    <dgm:pt modelId="{66CD8CAA-BEAA-4467-803D-80D217B59B34}" type="pres">
      <dgm:prSet presAssocID="{7D3EDD41-AB58-4AD5-B424-0E6C3A8E86EC}" presName="desTx1" presStyleLbl="revTx" presStyleIdx="1" presStyleCnt="3" custScaleY="27128" custLinFactNeighborX="82445" custLinFactNeighborY="-65292">
        <dgm:presLayoutVars>
          <dgm:bulletEnabled val="1"/>
        </dgm:presLayoutVars>
      </dgm:prSet>
      <dgm:spPr/>
    </dgm:pt>
    <dgm:pt modelId="{00A92502-1801-45C0-80EE-B66317A87191}" type="pres">
      <dgm:prSet presAssocID="{7D3EDD41-AB58-4AD5-B424-0E6C3A8E86EC}" presName="c1" presStyleLbl="node1" presStyleIdx="0" presStyleCnt="19"/>
      <dgm:spPr/>
    </dgm:pt>
    <dgm:pt modelId="{0249CDD7-E3BC-4BAA-9EB2-0B59D1CF4704}" type="pres">
      <dgm:prSet presAssocID="{7D3EDD41-AB58-4AD5-B424-0E6C3A8E86EC}" presName="c2" presStyleLbl="node1" presStyleIdx="1" presStyleCnt="19"/>
      <dgm:spPr/>
    </dgm:pt>
    <dgm:pt modelId="{3DA3E1A6-CCBC-47E2-B959-658933182F2A}" type="pres">
      <dgm:prSet presAssocID="{7D3EDD41-AB58-4AD5-B424-0E6C3A8E86EC}" presName="c3" presStyleLbl="node1" presStyleIdx="2" presStyleCnt="19"/>
      <dgm:spPr/>
    </dgm:pt>
    <dgm:pt modelId="{9023550D-91B4-4966-819E-A4B65B3A1FA1}" type="pres">
      <dgm:prSet presAssocID="{7D3EDD41-AB58-4AD5-B424-0E6C3A8E86EC}" presName="c4" presStyleLbl="node1" presStyleIdx="3" presStyleCnt="19"/>
      <dgm:spPr/>
    </dgm:pt>
    <dgm:pt modelId="{82DA4A09-7B92-4739-9567-114A3698F4F8}" type="pres">
      <dgm:prSet presAssocID="{7D3EDD41-AB58-4AD5-B424-0E6C3A8E86EC}" presName="c5" presStyleLbl="node1" presStyleIdx="4" presStyleCnt="19"/>
      <dgm:spPr/>
    </dgm:pt>
    <dgm:pt modelId="{7EB494C0-9CF4-4E4A-857E-87DE9A10BFA9}" type="pres">
      <dgm:prSet presAssocID="{7D3EDD41-AB58-4AD5-B424-0E6C3A8E86EC}" presName="c6" presStyleLbl="node1" presStyleIdx="5" presStyleCnt="19"/>
      <dgm:spPr/>
    </dgm:pt>
    <dgm:pt modelId="{73C24B97-672A-4118-B8F4-A747BF118AD8}" type="pres">
      <dgm:prSet presAssocID="{7D3EDD41-AB58-4AD5-B424-0E6C3A8E86EC}" presName="c7" presStyleLbl="node1" presStyleIdx="6" presStyleCnt="19"/>
      <dgm:spPr/>
    </dgm:pt>
    <dgm:pt modelId="{A95B9E78-9AB2-4F91-9799-0DA6B0F4EF2B}" type="pres">
      <dgm:prSet presAssocID="{7D3EDD41-AB58-4AD5-B424-0E6C3A8E86EC}" presName="c8" presStyleLbl="node1" presStyleIdx="7" presStyleCnt="19"/>
      <dgm:spPr/>
    </dgm:pt>
    <dgm:pt modelId="{05BD7B70-DDFA-438F-A948-75DC176697A7}" type="pres">
      <dgm:prSet presAssocID="{7D3EDD41-AB58-4AD5-B424-0E6C3A8E86EC}" presName="c9" presStyleLbl="node1" presStyleIdx="8" presStyleCnt="19"/>
      <dgm:spPr/>
    </dgm:pt>
    <dgm:pt modelId="{FABEC687-6BC8-4091-9FCD-4B9503E14E28}" type="pres">
      <dgm:prSet presAssocID="{7D3EDD41-AB58-4AD5-B424-0E6C3A8E86EC}" presName="c10" presStyleLbl="node1" presStyleIdx="9" presStyleCnt="19"/>
      <dgm:spPr/>
    </dgm:pt>
    <dgm:pt modelId="{5470748C-2AE6-4B24-A8ED-5CD36EDA9CAE}" type="pres">
      <dgm:prSet presAssocID="{7D3EDD41-AB58-4AD5-B424-0E6C3A8E86EC}" presName="c11" presStyleLbl="node1" presStyleIdx="10" presStyleCnt="19"/>
      <dgm:spPr/>
    </dgm:pt>
    <dgm:pt modelId="{76B2D47D-C98D-4AA7-9EE1-3D7795BBF719}" type="pres">
      <dgm:prSet presAssocID="{7D3EDD41-AB58-4AD5-B424-0E6C3A8E86EC}" presName="c12" presStyleLbl="node1" presStyleIdx="11" presStyleCnt="19"/>
      <dgm:spPr/>
    </dgm:pt>
    <dgm:pt modelId="{9190896B-FE10-482F-B633-1509A55867B3}" type="pres">
      <dgm:prSet presAssocID="{7D3EDD41-AB58-4AD5-B424-0E6C3A8E86EC}" presName="c13" presStyleLbl="node1" presStyleIdx="12" presStyleCnt="19"/>
      <dgm:spPr/>
    </dgm:pt>
    <dgm:pt modelId="{B0D88477-9722-4897-A779-F1A3D7E670E9}" type="pres">
      <dgm:prSet presAssocID="{7D3EDD41-AB58-4AD5-B424-0E6C3A8E86EC}" presName="c14" presStyleLbl="node1" presStyleIdx="13" presStyleCnt="19"/>
      <dgm:spPr/>
    </dgm:pt>
    <dgm:pt modelId="{1F0C3691-2C49-4592-871D-77A05335701B}" type="pres">
      <dgm:prSet presAssocID="{7D3EDD41-AB58-4AD5-B424-0E6C3A8E86EC}" presName="c15" presStyleLbl="node1" presStyleIdx="14" presStyleCnt="19"/>
      <dgm:spPr/>
    </dgm:pt>
    <dgm:pt modelId="{BC78C601-954B-41AC-8E98-AC0425F508E4}" type="pres">
      <dgm:prSet presAssocID="{7D3EDD41-AB58-4AD5-B424-0E6C3A8E86EC}" presName="c16" presStyleLbl="node1" presStyleIdx="15" presStyleCnt="19"/>
      <dgm:spPr/>
    </dgm:pt>
    <dgm:pt modelId="{0373F558-FD90-40D0-8CD7-1E10FCE4E66C}" type="pres">
      <dgm:prSet presAssocID="{7D3EDD41-AB58-4AD5-B424-0E6C3A8E86EC}" presName="c17" presStyleLbl="node1" presStyleIdx="16" presStyleCnt="19"/>
      <dgm:spPr/>
    </dgm:pt>
    <dgm:pt modelId="{C640A16B-7012-4E76-811D-3CA74FD2A3E6}" type="pres">
      <dgm:prSet presAssocID="{7D3EDD41-AB58-4AD5-B424-0E6C3A8E86EC}" presName="c18" presStyleLbl="node1" presStyleIdx="17" presStyleCnt="19"/>
      <dgm:spPr/>
    </dgm:pt>
    <dgm:pt modelId="{A035FF4B-D0EE-44CC-9503-B2FBD7A2EE5E}" type="pres">
      <dgm:prSet presAssocID="{40D3232B-BB5A-4B40-975D-40DD85B9A37D}" presName="chevronComposite1" presStyleCnt="0"/>
      <dgm:spPr/>
    </dgm:pt>
    <dgm:pt modelId="{B642A909-95F1-4AA4-BC36-9B5024E75420}" type="pres">
      <dgm:prSet presAssocID="{40D3232B-BB5A-4B40-975D-40DD85B9A37D}" presName="chevron1" presStyleLbl="sibTrans2D1" presStyleIdx="0" presStyleCnt="2"/>
      <dgm:spPr/>
    </dgm:pt>
    <dgm:pt modelId="{EA35AAD0-0C6C-446C-8A2F-067E98B5E36A}" type="pres">
      <dgm:prSet presAssocID="{40D3232B-BB5A-4B40-975D-40DD85B9A37D}" presName="spChevron1" presStyleCnt="0"/>
      <dgm:spPr/>
    </dgm:pt>
    <dgm:pt modelId="{80476659-D483-4825-98A7-B522C0836E95}" type="pres">
      <dgm:prSet presAssocID="{40D3232B-BB5A-4B40-975D-40DD85B9A37D}" presName="overlap" presStyleCnt="0"/>
      <dgm:spPr/>
    </dgm:pt>
    <dgm:pt modelId="{4B491C45-07A6-421C-B33B-F39B38307E85}" type="pres">
      <dgm:prSet presAssocID="{40D3232B-BB5A-4B40-975D-40DD85B9A37D}" presName="chevronComposite2" presStyleCnt="0"/>
      <dgm:spPr/>
    </dgm:pt>
    <dgm:pt modelId="{ABF3A705-5E83-4E5B-8E69-082533705336}" type="pres">
      <dgm:prSet presAssocID="{40D3232B-BB5A-4B40-975D-40DD85B9A37D}" presName="chevron2" presStyleLbl="sibTrans2D1" presStyleIdx="1" presStyleCnt="2"/>
      <dgm:spPr/>
    </dgm:pt>
    <dgm:pt modelId="{EBA6A46E-4F2E-49EB-958C-42827C73AD40}" type="pres">
      <dgm:prSet presAssocID="{40D3232B-BB5A-4B40-975D-40DD85B9A37D}" presName="spChevron2" presStyleCnt="0"/>
      <dgm:spPr/>
    </dgm:pt>
    <dgm:pt modelId="{AA6C234D-E0DD-40A3-8B66-44F7C9929DE6}" type="pres">
      <dgm:prSet presAssocID="{739D8068-2ECF-47BE-907A-0445C2F632CC}" presName="last" presStyleCnt="0"/>
      <dgm:spPr/>
    </dgm:pt>
    <dgm:pt modelId="{7DF1E0E6-86ED-470D-B19A-7AEB4CB05C94}" type="pres">
      <dgm:prSet presAssocID="{739D8068-2ECF-47BE-907A-0445C2F632CC}" presName="circleTx" presStyleLbl="node1" presStyleIdx="18" presStyleCnt="19"/>
      <dgm:spPr/>
    </dgm:pt>
    <dgm:pt modelId="{5EAEEECB-659C-458E-BF63-5CE04FB02797}" type="pres">
      <dgm:prSet presAssocID="{739D8068-2ECF-47BE-907A-0445C2F632CC}" presName="desTxN" presStyleLbl="revTx" presStyleIdx="2" presStyleCnt="3" custScaleY="76347" custLinFactNeighborX="-87961" custLinFactNeighborY="-182">
        <dgm:presLayoutVars>
          <dgm:bulletEnabled val="1"/>
        </dgm:presLayoutVars>
      </dgm:prSet>
      <dgm:spPr/>
    </dgm:pt>
    <dgm:pt modelId="{5FA484D5-8F35-4AD2-BB73-39A05E1AAD6D}" type="pres">
      <dgm:prSet presAssocID="{739D8068-2ECF-47BE-907A-0445C2F632CC}" presName="spN" presStyleCnt="0"/>
      <dgm:spPr/>
    </dgm:pt>
  </dgm:ptLst>
  <dgm:cxnLst>
    <dgm:cxn modelId="{00852D0E-2C5C-465A-8B90-838C72F8E672}" type="presOf" srcId="{739D8068-2ECF-47BE-907A-0445C2F632CC}" destId="{7DF1E0E6-86ED-470D-B19A-7AEB4CB05C94}" srcOrd="0" destOrd="0" presId="urn:microsoft.com/office/officeart/2009/3/layout/RandomtoResultProcess"/>
    <dgm:cxn modelId="{BB878A34-F9FE-4780-ABC6-35D0D5CE2189}" type="presOf" srcId="{0DEA03B2-A553-4190-8823-17B43E2E7ED7}" destId="{5EAEEECB-659C-458E-BF63-5CE04FB02797}" srcOrd="0" destOrd="0" presId="urn:microsoft.com/office/officeart/2009/3/layout/RandomtoResultProcess"/>
    <dgm:cxn modelId="{5C423165-785B-4446-B61D-DA019CD7C2D6}" srcId="{130C23C9-6FF0-4D72-8782-BED09DCD2950}" destId="{739D8068-2ECF-47BE-907A-0445C2F632CC}" srcOrd="1" destOrd="0" parTransId="{5FD2D208-A796-49D9-B331-19EE2A8C7FB1}" sibTransId="{46A9356D-7215-48A8-8DD1-8CB0DFDA5817}"/>
    <dgm:cxn modelId="{82F65A58-23C4-4499-9CED-A12F40DEB321}" type="presOf" srcId="{7D3EDD41-AB58-4AD5-B424-0E6C3A8E86EC}" destId="{DD83000A-AB53-42FE-8483-B339BE2AAAEF}" srcOrd="0" destOrd="0" presId="urn:microsoft.com/office/officeart/2009/3/layout/RandomtoResultProcess"/>
    <dgm:cxn modelId="{1CA3AF78-9870-4FDE-8D38-A31DD78824A6}" srcId="{739D8068-2ECF-47BE-907A-0445C2F632CC}" destId="{0DEA03B2-A553-4190-8823-17B43E2E7ED7}" srcOrd="0" destOrd="0" parTransId="{6C89CD1B-9938-4A85-BDAC-874A875EA77F}" sibTransId="{171EBC0C-049F-4162-88E2-C644C235BA6B}"/>
    <dgm:cxn modelId="{A4757584-9B28-4AE4-A63E-C7820F938E36}" type="presOf" srcId="{AA85939F-95EF-4ED9-956D-F25895553E5E}" destId="{66CD8CAA-BEAA-4467-803D-80D217B59B34}" srcOrd="0" destOrd="0" presId="urn:microsoft.com/office/officeart/2009/3/layout/RandomtoResultProcess"/>
    <dgm:cxn modelId="{057A1DE4-A07E-4BAD-B53F-5720122FA40F}" type="presOf" srcId="{130C23C9-6FF0-4D72-8782-BED09DCD2950}" destId="{F92AC859-D20A-4CC8-ADD1-7394575D70EE}" srcOrd="0" destOrd="0" presId="urn:microsoft.com/office/officeart/2009/3/layout/RandomtoResultProcess"/>
    <dgm:cxn modelId="{EFFED1E7-A945-4EB3-A1E4-64262FE020A1}" srcId="{130C23C9-6FF0-4D72-8782-BED09DCD2950}" destId="{7D3EDD41-AB58-4AD5-B424-0E6C3A8E86EC}" srcOrd="0" destOrd="0" parTransId="{26FDE1B5-79E2-47E1-828E-F77CDF707F43}" sibTransId="{40D3232B-BB5A-4B40-975D-40DD85B9A37D}"/>
    <dgm:cxn modelId="{5B6D7CF5-2D3A-4B8D-8F07-C0463379C92D}" srcId="{7D3EDD41-AB58-4AD5-B424-0E6C3A8E86EC}" destId="{AA85939F-95EF-4ED9-956D-F25895553E5E}" srcOrd="0" destOrd="0" parTransId="{E809C166-43FD-4677-A990-8295266371F2}" sibTransId="{03DCC317-1C26-47F4-A916-A985F09AD003}"/>
    <dgm:cxn modelId="{84A0BF3B-B0AA-43F5-A4A3-E1E3C3E1CAAC}" type="presParOf" srcId="{F92AC859-D20A-4CC8-ADD1-7394575D70EE}" destId="{17DD08C1-3CDC-4CEA-977E-870F3EAB8164}" srcOrd="0" destOrd="0" presId="urn:microsoft.com/office/officeart/2009/3/layout/RandomtoResultProcess"/>
    <dgm:cxn modelId="{A27BA1C0-46D9-463F-A740-FB1050002F95}" type="presParOf" srcId="{17DD08C1-3CDC-4CEA-977E-870F3EAB8164}" destId="{DD83000A-AB53-42FE-8483-B339BE2AAAEF}" srcOrd="0" destOrd="0" presId="urn:microsoft.com/office/officeart/2009/3/layout/RandomtoResultProcess"/>
    <dgm:cxn modelId="{D2D80B20-3808-40CE-9C1F-FB6334A0139C}" type="presParOf" srcId="{17DD08C1-3CDC-4CEA-977E-870F3EAB8164}" destId="{66CD8CAA-BEAA-4467-803D-80D217B59B34}" srcOrd="1" destOrd="0" presId="urn:microsoft.com/office/officeart/2009/3/layout/RandomtoResultProcess"/>
    <dgm:cxn modelId="{658352E7-1389-4897-BFC8-097460EF8817}" type="presParOf" srcId="{17DD08C1-3CDC-4CEA-977E-870F3EAB8164}" destId="{00A92502-1801-45C0-80EE-B66317A87191}" srcOrd="2" destOrd="0" presId="urn:microsoft.com/office/officeart/2009/3/layout/RandomtoResultProcess"/>
    <dgm:cxn modelId="{9F35996D-452D-4EAB-807E-20304C4D492C}" type="presParOf" srcId="{17DD08C1-3CDC-4CEA-977E-870F3EAB8164}" destId="{0249CDD7-E3BC-4BAA-9EB2-0B59D1CF4704}" srcOrd="3" destOrd="0" presId="urn:microsoft.com/office/officeart/2009/3/layout/RandomtoResultProcess"/>
    <dgm:cxn modelId="{A3CE0530-52AA-4044-B82A-57C87D5193C9}" type="presParOf" srcId="{17DD08C1-3CDC-4CEA-977E-870F3EAB8164}" destId="{3DA3E1A6-CCBC-47E2-B959-658933182F2A}" srcOrd="4" destOrd="0" presId="urn:microsoft.com/office/officeart/2009/3/layout/RandomtoResultProcess"/>
    <dgm:cxn modelId="{E5F99BFF-E709-4143-B8DD-25AD626863D0}" type="presParOf" srcId="{17DD08C1-3CDC-4CEA-977E-870F3EAB8164}" destId="{9023550D-91B4-4966-819E-A4B65B3A1FA1}" srcOrd="5" destOrd="0" presId="urn:microsoft.com/office/officeart/2009/3/layout/RandomtoResultProcess"/>
    <dgm:cxn modelId="{0F3B935A-5910-49F5-8385-EDDB574E17D6}" type="presParOf" srcId="{17DD08C1-3CDC-4CEA-977E-870F3EAB8164}" destId="{82DA4A09-7B92-4739-9567-114A3698F4F8}" srcOrd="6" destOrd="0" presId="urn:microsoft.com/office/officeart/2009/3/layout/RandomtoResultProcess"/>
    <dgm:cxn modelId="{8C31A9BD-CF02-4067-B437-65103B8E67B9}" type="presParOf" srcId="{17DD08C1-3CDC-4CEA-977E-870F3EAB8164}" destId="{7EB494C0-9CF4-4E4A-857E-87DE9A10BFA9}" srcOrd="7" destOrd="0" presId="urn:microsoft.com/office/officeart/2009/3/layout/RandomtoResultProcess"/>
    <dgm:cxn modelId="{C82020D9-9680-4852-ADED-012A19044FE7}" type="presParOf" srcId="{17DD08C1-3CDC-4CEA-977E-870F3EAB8164}" destId="{73C24B97-672A-4118-B8F4-A747BF118AD8}" srcOrd="8" destOrd="0" presId="urn:microsoft.com/office/officeart/2009/3/layout/RandomtoResultProcess"/>
    <dgm:cxn modelId="{4EA28BA0-BDD4-4EF1-B30B-4479BE5EED4F}" type="presParOf" srcId="{17DD08C1-3CDC-4CEA-977E-870F3EAB8164}" destId="{A95B9E78-9AB2-4F91-9799-0DA6B0F4EF2B}" srcOrd="9" destOrd="0" presId="urn:microsoft.com/office/officeart/2009/3/layout/RandomtoResultProcess"/>
    <dgm:cxn modelId="{4CE27672-CE71-4EA7-93A8-1DC0CF573CF9}" type="presParOf" srcId="{17DD08C1-3CDC-4CEA-977E-870F3EAB8164}" destId="{05BD7B70-DDFA-438F-A948-75DC176697A7}" srcOrd="10" destOrd="0" presId="urn:microsoft.com/office/officeart/2009/3/layout/RandomtoResultProcess"/>
    <dgm:cxn modelId="{6CF025FE-496B-4C37-92A9-A7EFDF8BE957}" type="presParOf" srcId="{17DD08C1-3CDC-4CEA-977E-870F3EAB8164}" destId="{FABEC687-6BC8-4091-9FCD-4B9503E14E28}" srcOrd="11" destOrd="0" presId="urn:microsoft.com/office/officeart/2009/3/layout/RandomtoResultProcess"/>
    <dgm:cxn modelId="{E6A65486-A850-4BDA-A237-55A08BC1A412}" type="presParOf" srcId="{17DD08C1-3CDC-4CEA-977E-870F3EAB8164}" destId="{5470748C-2AE6-4B24-A8ED-5CD36EDA9CAE}" srcOrd="12" destOrd="0" presId="urn:microsoft.com/office/officeart/2009/3/layout/RandomtoResultProcess"/>
    <dgm:cxn modelId="{E81096C6-D756-4261-B4C8-EDD9C085EC73}" type="presParOf" srcId="{17DD08C1-3CDC-4CEA-977E-870F3EAB8164}" destId="{76B2D47D-C98D-4AA7-9EE1-3D7795BBF719}" srcOrd="13" destOrd="0" presId="urn:microsoft.com/office/officeart/2009/3/layout/RandomtoResultProcess"/>
    <dgm:cxn modelId="{62C7AA39-A994-4215-BC64-588A741D6764}" type="presParOf" srcId="{17DD08C1-3CDC-4CEA-977E-870F3EAB8164}" destId="{9190896B-FE10-482F-B633-1509A55867B3}" srcOrd="14" destOrd="0" presId="urn:microsoft.com/office/officeart/2009/3/layout/RandomtoResultProcess"/>
    <dgm:cxn modelId="{3970F1A5-8659-4143-9690-4CC6A2ADE5C8}" type="presParOf" srcId="{17DD08C1-3CDC-4CEA-977E-870F3EAB8164}" destId="{B0D88477-9722-4897-A779-F1A3D7E670E9}" srcOrd="15" destOrd="0" presId="urn:microsoft.com/office/officeart/2009/3/layout/RandomtoResultProcess"/>
    <dgm:cxn modelId="{DC2C3810-3CFC-4952-A3D4-CD72C03ED79D}" type="presParOf" srcId="{17DD08C1-3CDC-4CEA-977E-870F3EAB8164}" destId="{1F0C3691-2C49-4592-871D-77A05335701B}" srcOrd="16" destOrd="0" presId="urn:microsoft.com/office/officeart/2009/3/layout/RandomtoResultProcess"/>
    <dgm:cxn modelId="{7B6B6B43-A1C7-4084-A121-2F7226BEF27F}" type="presParOf" srcId="{17DD08C1-3CDC-4CEA-977E-870F3EAB8164}" destId="{BC78C601-954B-41AC-8E98-AC0425F508E4}" srcOrd="17" destOrd="0" presId="urn:microsoft.com/office/officeart/2009/3/layout/RandomtoResultProcess"/>
    <dgm:cxn modelId="{04C9BCA3-68D3-480C-A46E-6365A003F0B2}" type="presParOf" srcId="{17DD08C1-3CDC-4CEA-977E-870F3EAB8164}" destId="{0373F558-FD90-40D0-8CD7-1E10FCE4E66C}" srcOrd="18" destOrd="0" presId="urn:microsoft.com/office/officeart/2009/3/layout/RandomtoResultProcess"/>
    <dgm:cxn modelId="{AEC80C29-6F3F-4FA0-9F20-F52260E01065}" type="presParOf" srcId="{17DD08C1-3CDC-4CEA-977E-870F3EAB8164}" destId="{C640A16B-7012-4E76-811D-3CA74FD2A3E6}" srcOrd="19" destOrd="0" presId="urn:microsoft.com/office/officeart/2009/3/layout/RandomtoResultProcess"/>
    <dgm:cxn modelId="{B84014E2-99CF-4BD2-A32D-5FB9CFECED63}" type="presParOf" srcId="{F92AC859-D20A-4CC8-ADD1-7394575D70EE}" destId="{A035FF4B-D0EE-44CC-9503-B2FBD7A2EE5E}" srcOrd="1" destOrd="0" presId="urn:microsoft.com/office/officeart/2009/3/layout/RandomtoResultProcess"/>
    <dgm:cxn modelId="{5EE7826D-B495-4B49-9578-095B3DCE2626}" type="presParOf" srcId="{A035FF4B-D0EE-44CC-9503-B2FBD7A2EE5E}" destId="{B642A909-95F1-4AA4-BC36-9B5024E75420}" srcOrd="0" destOrd="0" presId="urn:microsoft.com/office/officeart/2009/3/layout/RandomtoResultProcess"/>
    <dgm:cxn modelId="{AA623746-CBA4-49F3-A670-E1A747E1F18B}" type="presParOf" srcId="{A035FF4B-D0EE-44CC-9503-B2FBD7A2EE5E}" destId="{EA35AAD0-0C6C-446C-8A2F-067E98B5E36A}" srcOrd="1" destOrd="0" presId="urn:microsoft.com/office/officeart/2009/3/layout/RandomtoResultProcess"/>
    <dgm:cxn modelId="{AC395B7B-171C-47F0-AE1D-C89984ED8D2A}" type="presParOf" srcId="{F92AC859-D20A-4CC8-ADD1-7394575D70EE}" destId="{80476659-D483-4825-98A7-B522C0836E95}" srcOrd="2" destOrd="0" presId="urn:microsoft.com/office/officeart/2009/3/layout/RandomtoResultProcess"/>
    <dgm:cxn modelId="{B5760137-9F1A-43EC-BB65-447DFAF38C3C}" type="presParOf" srcId="{F92AC859-D20A-4CC8-ADD1-7394575D70EE}" destId="{4B491C45-07A6-421C-B33B-F39B38307E85}" srcOrd="3" destOrd="0" presId="urn:microsoft.com/office/officeart/2009/3/layout/RandomtoResultProcess"/>
    <dgm:cxn modelId="{84152A63-5CC4-4249-87E5-31DE5EA2088F}" type="presParOf" srcId="{4B491C45-07A6-421C-B33B-F39B38307E85}" destId="{ABF3A705-5E83-4E5B-8E69-082533705336}" srcOrd="0" destOrd="0" presId="urn:microsoft.com/office/officeart/2009/3/layout/RandomtoResultProcess"/>
    <dgm:cxn modelId="{8A80129E-F048-4DE9-A7A4-85806C4D73E0}" type="presParOf" srcId="{4B491C45-07A6-421C-B33B-F39B38307E85}" destId="{EBA6A46E-4F2E-49EB-958C-42827C73AD40}" srcOrd="1" destOrd="0" presId="urn:microsoft.com/office/officeart/2009/3/layout/RandomtoResultProcess"/>
    <dgm:cxn modelId="{99C49AF5-1679-4C34-8082-37DB0C5116A0}" type="presParOf" srcId="{F92AC859-D20A-4CC8-ADD1-7394575D70EE}" destId="{AA6C234D-E0DD-40A3-8B66-44F7C9929DE6}" srcOrd="4" destOrd="0" presId="urn:microsoft.com/office/officeart/2009/3/layout/RandomtoResultProcess"/>
    <dgm:cxn modelId="{70D4CFA1-DA36-4281-9182-73062C31B11A}" type="presParOf" srcId="{AA6C234D-E0DD-40A3-8B66-44F7C9929DE6}" destId="{7DF1E0E6-86ED-470D-B19A-7AEB4CB05C94}" srcOrd="0" destOrd="0" presId="urn:microsoft.com/office/officeart/2009/3/layout/RandomtoResultProcess"/>
    <dgm:cxn modelId="{67D4FA0F-7AAC-4574-8419-4F31EF3A4354}" type="presParOf" srcId="{AA6C234D-E0DD-40A3-8B66-44F7C9929DE6}" destId="{5EAEEECB-659C-458E-BF63-5CE04FB02797}" srcOrd="1" destOrd="0" presId="urn:microsoft.com/office/officeart/2009/3/layout/RandomtoResultProcess"/>
    <dgm:cxn modelId="{5DC78118-CC88-44A1-9F66-5D2D42A7815F}" type="presParOf" srcId="{AA6C234D-E0DD-40A3-8B66-44F7C9929DE6}" destId="{5FA484D5-8F35-4AD2-BB73-39A05E1AAD6D}" srcOrd="2"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0C23C9-6FF0-4D72-8782-BED09DCD2950}" type="doc">
      <dgm:prSet loTypeId="urn:microsoft.com/office/officeart/2009/3/layout/RandomtoResultProcess" loCatId="process" qsTypeId="urn:microsoft.com/office/officeart/2005/8/quickstyle/simple1" qsCatId="simple" csTypeId="urn:microsoft.com/office/officeart/2005/8/colors/colorful3" csCatId="colorful" phldr="1"/>
      <dgm:spPr/>
      <dgm:t>
        <a:bodyPr/>
        <a:lstStyle/>
        <a:p>
          <a:endParaRPr lang="tr-TR"/>
        </a:p>
      </dgm:t>
    </dgm:pt>
    <dgm:pt modelId="{7D3EDD41-AB58-4AD5-B424-0E6C3A8E86EC}">
      <dgm:prSet phldrT="[Text]" custT="1"/>
      <dgm:spPr/>
      <dgm:t>
        <a:bodyPr/>
        <a:lstStyle/>
        <a:p>
          <a:r>
            <a:rPr lang="tr-TR" sz="2000" dirty="0"/>
            <a:t>METHYL ISOCYANATE</a:t>
          </a:r>
        </a:p>
      </dgm:t>
    </dgm:pt>
    <dgm:pt modelId="{26FDE1B5-79E2-47E1-828E-F77CDF707F43}" type="parTrans" cxnId="{EFFED1E7-A945-4EB3-A1E4-64262FE020A1}">
      <dgm:prSet/>
      <dgm:spPr/>
      <dgm:t>
        <a:bodyPr/>
        <a:lstStyle/>
        <a:p>
          <a:endParaRPr lang="tr-TR"/>
        </a:p>
      </dgm:t>
    </dgm:pt>
    <dgm:pt modelId="{40D3232B-BB5A-4B40-975D-40DD85B9A37D}" type="sibTrans" cxnId="{EFFED1E7-A945-4EB3-A1E4-64262FE020A1}">
      <dgm:prSet/>
      <dgm:spPr/>
      <dgm:t>
        <a:bodyPr/>
        <a:lstStyle/>
        <a:p>
          <a:endParaRPr lang="tr-TR"/>
        </a:p>
      </dgm:t>
    </dgm:pt>
    <dgm:pt modelId="{AA85939F-95EF-4ED9-956D-F25895553E5E}">
      <dgm:prSet phldrT="[Text]" custT="1"/>
      <dgm:spPr/>
      <dgm:t>
        <a:bodyPr/>
        <a:lstStyle/>
        <a:p>
          <a:r>
            <a:rPr lang="tr-TR" sz="2400" dirty="0"/>
            <a:t>AIR</a:t>
          </a:r>
        </a:p>
      </dgm:t>
    </dgm:pt>
    <dgm:pt modelId="{E809C166-43FD-4677-A990-8295266371F2}" type="parTrans" cxnId="{5B6D7CF5-2D3A-4B8D-8F07-C0463379C92D}">
      <dgm:prSet/>
      <dgm:spPr/>
      <dgm:t>
        <a:bodyPr/>
        <a:lstStyle/>
        <a:p>
          <a:endParaRPr lang="tr-TR"/>
        </a:p>
      </dgm:t>
    </dgm:pt>
    <dgm:pt modelId="{03DCC317-1C26-47F4-A916-A985F09AD003}" type="sibTrans" cxnId="{5B6D7CF5-2D3A-4B8D-8F07-C0463379C92D}">
      <dgm:prSet/>
      <dgm:spPr/>
      <dgm:t>
        <a:bodyPr/>
        <a:lstStyle/>
        <a:p>
          <a:endParaRPr lang="tr-TR"/>
        </a:p>
      </dgm:t>
    </dgm:pt>
    <dgm:pt modelId="{739D8068-2ECF-47BE-907A-0445C2F632CC}">
      <dgm:prSet phldrT="[Text]" custT="1"/>
      <dgm:spPr/>
      <dgm:t>
        <a:bodyPr/>
        <a:lstStyle/>
        <a:p>
          <a:r>
            <a:rPr lang="tr-TR" sz="1100" dirty="0"/>
            <a:t>UNMEASURABLE HUGE IMPACT</a:t>
          </a:r>
        </a:p>
      </dgm:t>
    </dgm:pt>
    <dgm:pt modelId="{5FD2D208-A796-49D9-B331-19EE2A8C7FB1}" type="parTrans" cxnId="{5C423165-785B-4446-B61D-DA019CD7C2D6}">
      <dgm:prSet/>
      <dgm:spPr/>
      <dgm:t>
        <a:bodyPr/>
        <a:lstStyle/>
        <a:p>
          <a:endParaRPr lang="tr-TR"/>
        </a:p>
      </dgm:t>
    </dgm:pt>
    <dgm:pt modelId="{46A9356D-7215-48A8-8DD1-8CB0DFDA5817}" type="sibTrans" cxnId="{5C423165-785B-4446-B61D-DA019CD7C2D6}">
      <dgm:prSet/>
      <dgm:spPr/>
      <dgm:t>
        <a:bodyPr/>
        <a:lstStyle/>
        <a:p>
          <a:endParaRPr lang="tr-TR"/>
        </a:p>
      </dgm:t>
    </dgm:pt>
    <dgm:pt modelId="{0DEA03B2-A553-4190-8823-17B43E2E7ED7}">
      <dgm:prSet phldrT="[Text]" custT="1"/>
      <dgm:spPr/>
      <dgm:t>
        <a:bodyPr/>
        <a:lstStyle/>
        <a:p>
          <a:pPr algn="ctr"/>
          <a:r>
            <a:rPr lang="tr-TR" sz="1600" dirty="0"/>
            <a:t>1984                BHOPAL UNION CARBIDE INDIA LTD.                  GAS LEAK</a:t>
          </a:r>
        </a:p>
      </dgm:t>
    </dgm:pt>
    <dgm:pt modelId="{6C89CD1B-9938-4A85-BDAC-874A875EA77F}" type="parTrans" cxnId="{1CA3AF78-9870-4FDE-8D38-A31DD78824A6}">
      <dgm:prSet/>
      <dgm:spPr/>
      <dgm:t>
        <a:bodyPr/>
        <a:lstStyle/>
        <a:p>
          <a:endParaRPr lang="tr-TR"/>
        </a:p>
      </dgm:t>
    </dgm:pt>
    <dgm:pt modelId="{171EBC0C-049F-4162-88E2-C644C235BA6B}" type="sibTrans" cxnId="{1CA3AF78-9870-4FDE-8D38-A31DD78824A6}">
      <dgm:prSet/>
      <dgm:spPr/>
      <dgm:t>
        <a:bodyPr/>
        <a:lstStyle/>
        <a:p>
          <a:endParaRPr lang="tr-TR"/>
        </a:p>
      </dgm:t>
    </dgm:pt>
    <dgm:pt modelId="{F92AC859-D20A-4CC8-ADD1-7394575D70EE}" type="pres">
      <dgm:prSet presAssocID="{130C23C9-6FF0-4D72-8782-BED09DCD2950}" presName="Name0" presStyleCnt="0">
        <dgm:presLayoutVars>
          <dgm:dir/>
          <dgm:animOne val="branch"/>
          <dgm:animLvl val="lvl"/>
        </dgm:presLayoutVars>
      </dgm:prSet>
      <dgm:spPr/>
    </dgm:pt>
    <dgm:pt modelId="{17DD08C1-3CDC-4CEA-977E-870F3EAB8164}" type="pres">
      <dgm:prSet presAssocID="{7D3EDD41-AB58-4AD5-B424-0E6C3A8E86EC}" presName="chaos" presStyleCnt="0"/>
      <dgm:spPr/>
    </dgm:pt>
    <dgm:pt modelId="{DD83000A-AB53-42FE-8483-B339BE2AAAEF}" type="pres">
      <dgm:prSet presAssocID="{7D3EDD41-AB58-4AD5-B424-0E6C3A8E86EC}" presName="parTx1" presStyleLbl="revTx" presStyleIdx="0" presStyleCnt="3"/>
      <dgm:spPr/>
    </dgm:pt>
    <dgm:pt modelId="{66CD8CAA-BEAA-4467-803D-80D217B59B34}" type="pres">
      <dgm:prSet presAssocID="{7D3EDD41-AB58-4AD5-B424-0E6C3A8E86EC}" presName="desTx1" presStyleLbl="revTx" presStyleIdx="1" presStyleCnt="3" custScaleY="27128" custLinFactNeighborX="82445" custLinFactNeighborY="-65292">
        <dgm:presLayoutVars>
          <dgm:bulletEnabled val="1"/>
        </dgm:presLayoutVars>
      </dgm:prSet>
      <dgm:spPr/>
    </dgm:pt>
    <dgm:pt modelId="{00A92502-1801-45C0-80EE-B66317A87191}" type="pres">
      <dgm:prSet presAssocID="{7D3EDD41-AB58-4AD5-B424-0E6C3A8E86EC}" presName="c1" presStyleLbl="node1" presStyleIdx="0" presStyleCnt="19"/>
      <dgm:spPr/>
    </dgm:pt>
    <dgm:pt modelId="{0249CDD7-E3BC-4BAA-9EB2-0B59D1CF4704}" type="pres">
      <dgm:prSet presAssocID="{7D3EDD41-AB58-4AD5-B424-0E6C3A8E86EC}" presName="c2" presStyleLbl="node1" presStyleIdx="1" presStyleCnt="19"/>
      <dgm:spPr/>
    </dgm:pt>
    <dgm:pt modelId="{3DA3E1A6-CCBC-47E2-B959-658933182F2A}" type="pres">
      <dgm:prSet presAssocID="{7D3EDD41-AB58-4AD5-B424-0E6C3A8E86EC}" presName="c3" presStyleLbl="node1" presStyleIdx="2" presStyleCnt="19"/>
      <dgm:spPr/>
    </dgm:pt>
    <dgm:pt modelId="{9023550D-91B4-4966-819E-A4B65B3A1FA1}" type="pres">
      <dgm:prSet presAssocID="{7D3EDD41-AB58-4AD5-B424-0E6C3A8E86EC}" presName="c4" presStyleLbl="node1" presStyleIdx="3" presStyleCnt="19"/>
      <dgm:spPr/>
    </dgm:pt>
    <dgm:pt modelId="{82DA4A09-7B92-4739-9567-114A3698F4F8}" type="pres">
      <dgm:prSet presAssocID="{7D3EDD41-AB58-4AD5-B424-0E6C3A8E86EC}" presName="c5" presStyleLbl="node1" presStyleIdx="4" presStyleCnt="19"/>
      <dgm:spPr/>
    </dgm:pt>
    <dgm:pt modelId="{7EB494C0-9CF4-4E4A-857E-87DE9A10BFA9}" type="pres">
      <dgm:prSet presAssocID="{7D3EDD41-AB58-4AD5-B424-0E6C3A8E86EC}" presName="c6" presStyleLbl="node1" presStyleIdx="5" presStyleCnt="19"/>
      <dgm:spPr/>
    </dgm:pt>
    <dgm:pt modelId="{73C24B97-672A-4118-B8F4-A747BF118AD8}" type="pres">
      <dgm:prSet presAssocID="{7D3EDD41-AB58-4AD5-B424-0E6C3A8E86EC}" presName="c7" presStyleLbl="node1" presStyleIdx="6" presStyleCnt="19"/>
      <dgm:spPr/>
    </dgm:pt>
    <dgm:pt modelId="{A95B9E78-9AB2-4F91-9799-0DA6B0F4EF2B}" type="pres">
      <dgm:prSet presAssocID="{7D3EDD41-AB58-4AD5-B424-0E6C3A8E86EC}" presName="c8" presStyleLbl="node1" presStyleIdx="7" presStyleCnt="19"/>
      <dgm:spPr/>
    </dgm:pt>
    <dgm:pt modelId="{05BD7B70-DDFA-438F-A948-75DC176697A7}" type="pres">
      <dgm:prSet presAssocID="{7D3EDD41-AB58-4AD5-B424-0E6C3A8E86EC}" presName="c9" presStyleLbl="node1" presStyleIdx="8" presStyleCnt="19"/>
      <dgm:spPr/>
    </dgm:pt>
    <dgm:pt modelId="{FABEC687-6BC8-4091-9FCD-4B9503E14E28}" type="pres">
      <dgm:prSet presAssocID="{7D3EDD41-AB58-4AD5-B424-0E6C3A8E86EC}" presName="c10" presStyleLbl="node1" presStyleIdx="9" presStyleCnt="19"/>
      <dgm:spPr/>
    </dgm:pt>
    <dgm:pt modelId="{5470748C-2AE6-4B24-A8ED-5CD36EDA9CAE}" type="pres">
      <dgm:prSet presAssocID="{7D3EDD41-AB58-4AD5-B424-0E6C3A8E86EC}" presName="c11" presStyleLbl="node1" presStyleIdx="10" presStyleCnt="19"/>
      <dgm:spPr/>
    </dgm:pt>
    <dgm:pt modelId="{76B2D47D-C98D-4AA7-9EE1-3D7795BBF719}" type="pres">
      <dgm:prSet presAssocID="{7D3EDD41-AB58-4AD5-B424-0E6C3A8E86EC}" presName="c12" presStyleLbl="node1" presStyleIdx="11" presStyleCnt="19"/>
      <dgm:spPr/>
    </dgm:pt>
    <dgm:pt modelId="{9190896B-FE10-482F-B633-1509A55867B3}" type="pres">
      <dgm:prSet presAssocID="{7D3EDD41-AB58-4AD5-B424-0E6C3A8E86EC}" presName="c13" presStyleLbl="node1" presStyleIdx="12" presStyleCnt="19"/>
      <dgm:spPr/>
    </dgm:pt>
    <dgm:pt modelId="{B0D88477-9722-4897-A779-F1A3D7E670E9}" type="pres">
      <dgm:prSet presAssocID="{7D3EDD41-AB58-4AD5-B424-0E6C3A8E86EC}" presName="c14" presStyleLbl="node1" presStyleIdx="13" presStyleCnt="19"/>
      <dgm:spPr/>
    </dgm:pt>
    <dgm:pt modelId="{1F0C3691-2C49-4592-871D-77A05335701B}" type="pres">
      <dgm:prSet presAssocID="{7D3EDD41-AB58-4AD5-B424-0E6C3A8E86EC}" presName="c15" presStyleLbl="node1" presStyleIdx="14" presStyleCnt="19"/>
      <dgm:spPr/>
    </dgm:pt>
    <dgm:pt modelId="{BC78C601-954B-41AC-8E98-AC0425F508E4}" type="pres">
      <dgm:prSet presAssocID="{7D3EDD41-AB58-4AD5-B424-0E6C3A8E86EC}" presName="c16" presStyleLbl="node1" presStyleIdx="15" presStyleCnt="19"/>
      <dgm:spPr/>
    </dgm:pt>
    <dgm:pt modelId="{0373F558-FD90-40D0-8CD7-1E10FCE4E66C}" type="pres">
      <dgm:prSet presAssocID="{7D3EDD41-AB58-4AD5-B424-0E6C3A8E86EC}" presName="c17" presStyleLbl="node1" presStyleIdx="16" presStyleCnt="19"/>
      <dgm:spPr/>
    </dgm:pt>
    <dgm:pt modelId="{C640A16B-7012-4E76-811D-3CA74FD2A3E6}" type="pres">
      <dgm:prSet presAssocID="{7D3EDD41-AB58-4AD5-B424-0E6C3A8E86EC}" presName="c18" presStyleLbl="node1" presStyleIdx="17" presStyleCnt="19"/>
      <dgm:spPr/>
    </dgm:pt>
    <dgm:pt modelId="{A035FF4B-D0EE-44CC-9503-B2FBD7A2EE5E}" type="pres">
      <dgm:prSet presAssocID="{40D3232B-BB5A-4B40-975D-40DD85B9A37D}" presName="chevronComposite1" presStyleCnt="0"/>
      <dgm:spPr/>
    </dgm:pt>
    <dgm:pt modelId="{B642A909-95F1-4AA4-BC36-9B5024E75420}" type="pres">
      <dgm:prSet presAssocID="{40D3232B-BB5A-4B40-975D-40DD85B9A37D}" presName="chevron1" presStyleLbl="sibTrans2D1" presStyleIdx="0" presStyleCnt="2"/>
      <dgm:spPr/>
    </dgm:pt>
    <dgm:pt modelId="{EA35AAD0-0C6C-446C-8A2F-067E98B5E36A}" type="pres">
      <dgm:prSet presAssocID="{40D3232B-BB5A-4B40-975D-40DD85B9A37D}" presName="spChevron1" presStyleCnt="0"/>
      <dgm:spPr/>
    </dgm:pt>
    <dgm:pt modelId="{80476659-D483-4825-98A7-B522C0836E95}" type="pres">
      <dgm:prSet presAssocID="{40D3232B-BB5A-4B40-975D-40DD85B9A37D}" presName="overlap" presStyleCnt="0"/>
      <dgm:spPr/>
    </dgm:pt>
    <dgm:pt modelId="{4B491C45-07A6-421C-B33B-F39B38307E85}" type="pres">
      <dgm:prSet presAssocID="{40D3232B-BB5A-4B40-975D-40DD85B9A37D}" presName="chevronComposite2" presStyleCnt="0"/>
      <dgm:spPr/>
    </dgm:pt>
    <dgm:pt modelId="{ABF3A705-5E83-4E5B-8E69-082533705336}" type="pres">
      <dgm:prSet presAssocID="{40D3232B-BB5A-4B40-975D-40DD85B9A37D}" presName="chevron2" presStyleLbl="sibTrans2D1" presStyleIdx="1" presStyleCnt="2"/>
      <dgm:spPr/>
    </dgm:pt>
    <dgm:pt modelId="{EBA6A46E-4F2E-49EB-958C-42827C73AD40}" type="pres">
      <dgm:prSet presAssocID="{40D3232B-BB5A-4B40-975D-40DD85B9A37D}" presName="spChevron2" presStyleCnt="0"/>
      <dgm:spPr/>
    </dgm:pt>
    <dgm:pt modelId="{AA6C234D-E0DD-40A3-8B66-44F7C9929DE6}" type="pres">
      <dgm:prSet presAssocID="{739D8068-2ECF-47BE-907A-0445C2F632CC}" presName="last" presStyleCnt="0"/>
      <dgm:spPr/>
    </dgm:pt>
    <dgm:pt modelId="{7DF1E0E6-86ED-470D-B19A-7AEB4CB05C94}" type="pres">
      <dgm:prSet presAssocID="{739D8068-2ECF-47BE-907A-0445C2F632CC}" presName="circleTx" presStyleLbl="node1" presStyleIdx="18" presStyleCnt="19"/>
      <dgm:spPr/>
    </dgm:pt>
    <dgm:pt modelId="{5EAEEECB-659C-458E-BF63-5CE04FB02797}" type="pres">
      <dgm:prSet presAssocID="{739D8068-2ECF-47BE-907A-0445C2F632CC}" presName="desTxN" presStyleLbl="revTx" presStyleIdx="2" presStyleCnt="3" custScaleY="92103" custLinFactNeighborX="-87961" custLinFactNeighborY="-182">
        <dgm:presLayoutVars>
          <dgm:bulletEnabled val="1"/>
        </dgm:presLayoutVars>
      </dgm:prSet>
      <dgm:spPr/>
    </dgm:pt>
    <dgm:pt modelId="{5FA484D5-8F35-4AD2-BB73-39A05E1AAD6D}" type="pres">
      <dgm:prSet presAssocID="{739D8068-2ECF-47BE-907A-0445C2F632CC}" presName="spN" presStyleCnt="0"/>
      <dgm:spPr/>
    </dgm:pt>
  </dgm:ptLst>
  <dgm:cxnLst>
    <dgm:cxn modelId="{00852D0E-2C5C-465A-8B90-838C72F8E672}" type="presOf" srcId="{739D8068-2ECF-47BE-907A-0445C2F632CC}" destId="{7DF1E0E6-86ED-470D-B19A-7AEB4CB05C94}" srcOrd="0" destOrd="0" presId="urn:microsoft.com/office/officeart/2009/3/layout/RandomtoResultProcess"/>
    <dgm:cxn modelId="{BB878A34-F9FE-4780-ABC6-35D0D5CE2189}" type="presOf" srcId="{0DEA03B2-A553-4190-8823-17B43E2E7ED7}" destId="{5EAEEECB-659C-458E-BF63-5CE04FB02797}" srcOrd="0" destOrd="0" presId="urn:microsoft.com/office/officeart/2009/3/layout/RandomtoResultProcess"/>
    <dgm:cxn modelId="{5C423165-785B-4446-B61D-DA019CD7C2D6}" srcId="{130C23C9-6FF0-4D72-8782-BED09DCD2950}" destId="{739D8068-2ECF-47BE-907A-0445C2F632CC}" srcOrd="1" destOrd="0" parTransId="{5FD2D208-A796-49D9-B331-19EE2A8C7FB1}" sibTransId="{46A9356D-7215-48A8-8DD1-8CB0DFDA5817}"/>
    <dgm:cxn modelId="{82F65A58-23C4-4499-9CED-A12F40DEB321}" type="presOf" srcId="{7D3EDD41-AB58-4AD5-B424-0E6C3A8E86EC}" destId="{DD83000A-AB53-42FE-8483-B339BE2AAAEF}" srcOrd="0" destOrd="0" presId="urn:microsoft.com/office/officeart/2009/3/layout/RandomtoResultProcess"/>
    <dgm:cxn modelId="{1CA3AF78-9870-4FDE-8D38-A31DD78824A6}" srcId="{739D8068-2ECF-47BE-907A-0445C2F632CC}" destId="{0DEA03B2-A553-4190-8823-17B43E2E7ED7}" srcOrd="0" destOrd="0" parTransId="{6C89CD1B-9938-4A85-BDAC-874A875EA77F}" sibTransId="{171EBC0C-049F-4162-88E2-C644C235BA6B}"/>
    <dgm:cxn modelId="{A4757584-9B28-4AE4-A63E-C7820F938E36}" type="presOf" srcId="{AA85939F-95EF-4ED9-956D-F25895553E5E}" destId="{66CD8CAA-BEAA-4467-803D-80D217B59B34}" srcOrd="0" destOrd="0" presId="urn:microsoft.com/office/officeart/2009/3/layout/RandomtoResultProcess"/>
    <dgm:cxn modelId="{057A1DE4-A07E-4BAD-B53F-5720122FA40F}" type="presOf" srcId="{130C23C9-6FF0-4D72-8782-BED09DCD2950}" destId="{F92AC859-D20A-4CC8-ADD1-7394575D70EE}" srcOrd="0" destOrd="0" presId="urn:microsoft.com/office/officeart/2009/3/layout/RandomtoResultProcess"/>
    <dgm:cxn modelId="{EFFED1E7-A945-4EB3-A1E4-64262FE020A1}" srcId="{130C23C9-6FF0-4D72-8782-BED09DCD2950}" destId="{7D3EDD41-AB58-4AD5-B424-0E6C3A8E86EC}" srcOrd="0" destOrd="0" parTransId="{26FDE1B5-79E2-47E1-828E-F77CDF707F43}" sibTransId="{40D3232B-BB5A-4B40-975D-40DD85B9A37D}"/>
    <dgm:cxn modelId="{5B6D7CF5-2D3A-4B8D-8F07-C0463379C92D}" srcId="{7D3EDD41-AB58-4AD5-B424-0E6C3A8E86EC}" destId="{AA85939F-95EF-4ED9-956D-F25895553E5E}" srcOrd="0" destOrd="0" parTransId="{E809C166-43FD-4677-A990-8295266371F2}" sibTransId="{03DCC317-1C26-47F4-A916-A985F09AD003}"/>
    <dgm:cxn modelId="{84A0BF3B-B0AA-43F5-A4A3-E1E3C3E1CAAC}" type="presParOf" srcId="{F92AC859-D20A-4CC8-ADD1-7394575D70EE}" destId="{17DD08C1-3CDC-4CEA-977E-870F3EAB8164}" srcOrd="0" destOrd="0" presId="urn:microsoft.com/office/officeart/2009/3/layout/RandomtoResultProcess"/>
    <dgm:cxn modelId="{A27BA1C0-46D9-463F-A740-FB1050002F95}" type="presParOf" srcId="{17DD08C1-3CDC-4CEA-977E-870F3EAB8164}" destId="{DD83000A-AB53-42FE-8483-B339BE2AAAEF}" srcOrd="0" destOrd="0" presId="urn:microsoft.com/office/officeart/2009/3/layout/RandomtoResultProcess"/>
    <dgm:cxn modelId="{D2D80B20-3808-40CE-9C1F-FB6334A0139C}" type="presParOf" srcId="{17DD08C1-3CDC-4CEA-977E-870F3EAB8164}" destId="{66CD8CAA-BEAA-4467-803D-80D217B59B34}" srcOrd="1" destOrd="0" presId="urn:microsoft.com/office/officeart/2009/3/layout/RandomtoResultProcess"/>
    <dgm:cxn modelId="{658352E7-1389-4897-BFC8-097460EF8817}" type="presParOf" srcId="{17DD08C1-3CDC-4CEA-977E-870F3EAB8164}" destId="{00A92502-1801-45C0-80EE-B66317A87191}" srcOrd="2" destOrd="0" presId="urn:microsoft.com/office/officeart/2009/3/layout/RandomtoResultProcess"/>
    <dgm:cxn modelId="{9F35996D-452D-4EAB-807E-20304C4D492C}" type="presParOf" srcId="{17DD08C1-3CDC-4CEA-977E-870F3EAB8164}" destId="{0249CDD7-E3BC-4BAA-9EB2-0B59D1CF4704}" srcOrd="3" destOrd="0" presId="urn:microsoft.com/office/officeart/2009/3/layout/RandomtoResultProcess"/>
    <dgm:cxn modelId="{A3CE0530-52AA-4044-B82A-57C87D5193C9}" type="presParOf" srcId="{17DD08C1-3CDC-4CEA-977E-870F3EAB8164}" destId="{3DA3E1A6-CCBC-47E2-B959-658933182F2A}" srcOrd="4" destOrd="0" presId="urn:microsoft.com/office/officeart/2009/3/layout/RandomtoResultProcess"/>
    <dgm:cxn modelId="{E5F99BFF-E709-4143-B8DD-25AD626863D0}" type="presParOf" srcId="{17DD08C1-3CDC-4CEA-977E-870F3EAB8164}" destId="{9023550D-91B4-4966-819E-A4B65B3A1FA1}" srcOrd="5" destOrd="0" presId="urn:microsoft.com/office/officeart/2009/3/layout/RandomtoResultProcess"/>
    <dgm:cxn modelId="{0F3B935A-5910-49F5-8385-EDDB574E17D6}" type="presParOf" srcId="{17DD08C1-3CDC-4CEA-977E-870F3EAB8164}" destId="{82DA4A09-7B92-4739-9567-114A3698F4F8}" srcOrd="6" destOrd="0" presId="urn:microsoft.com/office/officeart/2009/3/layout/RandomtoResultProcess"/>
    <dgm:cxn modelId="{8C31A9BD-CF02-4067-B437-65103B8E67B9}" type="presParOf" srcId="{17DD08C1-3CDC-4CEA-977E-870F3EAB8164}" destId="{7EB494C0-9CF4-4E4A-857E-87DE9A10BFA9}" srcOrd="7" destOrd="0" presId="urn:microsoft.com/office/officeart/2009/3/layout/RandomtoResultProcess"/>
    <dgm:cxn modelId="{C82020D9-9680-4852-ADED-012A19044FE7}" type="presParOf" srcId="{17DD08C1-3CDC-4CEA-977E-870F3EAB8164}" destId="{73C24B97-672A-4118-B8F4-A747BF118AD8}" srcOrd="8" destOrd="0" presId="urn:microsoft.com/office/officeart/2009/3/layout/RandomtoResultProcess"/>
    <dgm:cxn modelId="{4EA28BA0-BDD4-4EF1-B30B-4479BE5EED4F}" type="presParOf" srcId="{17DD08C1-3CDC-4CEA-977E-870F3EAB8164}" destId="{A95B9E78-9AB2-4F91-9799-0DA6B0F4EF2B}" srcOrd="9" destOrd="0" presId="urn:microsoft.com/office/officeart/2009/3/layout/RandomtoResultProcess"/>
    <dgm:cxn modelId="{4CE27672-CE71-4EA7-93A8-1DC0CF573CF9}" type="presParOf" srcId="{17DD08C1-3CDC-4CEA-977E-870F3EAB8164}" destId="{05BD7B70-DDFA-438F-A948-75DC176697A7}" srcOrd="10" destOrd="0" presId="urn:microsoft.com/office/officeart/2009/3/layout/RandomtoResultProcess"/>
    <dgm:cxn modelId="{6CF025FE-496B-4C37-92A9-A7EFDF8BE957}" type="presParOf" srcId="{17DD08C1-3CDC-4CEA-977E-870F3EAB8164}" destId="{FABEC687-6BC8-4091-9FCD-4B9503E14E28}" srcOrd="11" destOrd="0" presId="urn:microsoft.com/office/officeart/2009/3/layout/RandomtoResultProcess"/>
    <dgm:cxn modelId="{E6A65486-A850-4BDA-A237-55A08BC1A412}" type="presParOf" srcId="{17DD08C1-3CDC-4CEA-977E-870F3EAB8164}" destId="{5470748C-2AE6-4B24-A8ED-5CD36EDA9CAE}" srcOrd="12" destOrd="0" presId="urn:microsoft.com/office/officeart/2009/3/layout/RandomtoResultProcess"/>
    <dgm:cxn modelId="{E81096C6-D756-4261-B4C8-EDD9C085EC73}" type="presParOf" srcId="{17DD08C1-3CDC-4CEA-977E-870F3EAB8164}" destId="{76B2D47D-C98D-4AA7-9EE1-3D7795BBF719}" srcOrd="13" destOrd="0" presId="urn:microsoft.com/office/officeart/2009/3/layout/RandomtoResultProcess"/>
    <dgm:cxn modelId="{62C7AA39-A994-4215-BC64-588A741D6764}" type="presParOf" srcId="{17DD08C1-3CDC-4CEA-977E-870F3EAB8164}" destId="{9190896B-FE10-482F-B633-1509A55867B3}" srcOrd="14" destOrd="0" presId="urn:microsoft.com/office/officeart/2009/3/layout/RandomtoResultProcess"/>
    <dgm:cxn modelId="{3970F1A5-8659-4143-9690-4CC6A2ADE5C8}" type="presParOf" srcId="{17DD08C1-3CDC-4CEA-977E-870F3EAB8164}" destId="{B0D88477-9722-4897-A779-F1A3D7E670E9}" srcOrd="15" destOrd="0" presId="urn:microsoft.com/office/officeart/2009/3/layout/RandomtoResultProcess"/>
    <dgm:cxn modelId="{DC2C3810-3CFC-4952-A3D4-CD72C03ED79D}" type="presParOf" srcId="{17DD08C1-3CDC-4CEA-977E-870F3EAB8164}" destId="{1F0C3691-2C49-4592-871D-77A05335701B}" srcOrd="16" destOrd="0" presId="urn:microsoft.com/office/officeart/2009/3/layout/RandomtoResultProcess"/>
    <dgm:cxn modelId="{7B6B6B43-A1C7-4084-A121-2F7226BEF27F}" type="presParOf" srcId="{17DD08C1-3CDC-4CEA-977E-870F3EAB8164}" destId="{BC78C601-954B-41AC-8E98-AC0425F508E4}" srcOrd="17" destOrd="0" presId="urn:microsoft.com/office/officeart/2009/3/layout/RandomtoResultProcess"/>
    <dgm:cxn modelId="{04C9BCA3-68D3-480C-A46E-6365A003F0B2}" type="presParOf" srcId="{17DD08C1-3CDC-4CEA-977E-870F3EAB8164}" destId="{0373F558-FD90-40D0-8CD7-1E10FCE4E66C}" srcOrd="18" destOrd="0" presId="urn:microsoft.com/office/officeart/2009/3/layout/RandomtoResultProcess"/>
    <dgm:cxn modelId="{AEC80C29-6F3F-4FA0-9F20-F52260E01065}" type="presParOf" srcId="{17DD08C1-3CDC-4CEA-977E-870F3EAB8164}" destId="{C640A16B-7012-4E76-811D-3CA74FD2A3E6}" srcOrd="19" destOrd="0" presId="urn:microsoft.com/office/officeart/2009/3/layout/RandomtoResultProcess"/>
    <dgm:cxn modelId="{B84014E2-99CF-4BD2-A32D-5FB9CFECED63}" type="presParOf" srcId="{F92AC859-D20A-4CC8-ADD1-7394575D70EE}" destId="{A035FF4B-D0EE-44CC-9503-B2FBD7A2EE5E}" srcOrd="1" destOrd="0" presId="urn:microsoft.com/office/officeart/2009/3/layout/RandomtoResultProcess"/>
    <dgm:cxn modelId="{5EE7826D-B495-4B49-9578-095B3DCE2626}" type="presParOf" srcId="{A035FF4B-D0EE-44CC-9503-B2FBD7A2EE5E}" destId="{B642A909-95F1-4AA4-BC36-9B5024E75420}" srcOrd="0" destOrd="0" presId="urn:microsoft.com/office/officeart/2009/3/layout/RandomtoResultProcess"/>
    <dgm:cxn modelId="{AA623746-CBA4-49F3-A670-E1A747E1F18B}" type="presParOf" srcId="{A035FF4B-D0EE-44CC-9503-B2FBD7A2EE5E}" destId="{EA35AAD0-0C6C-446C-8A2F-067E98B5E36A}" srcOrd="1" destOrd="0" presId="urn:microsoft.com/office/officeart/2009/3/layout/RandomtoResultProcess"/>
    <dgm:cxn modelId="{AC395B7B-171C-47F0-AE1D-C89984ED8D2A}" type="presParOf" srcId="{F92AC859-D20A-4CC8-ADD1-7394575D70EE}" destId="{80476659-D483-4825-98A7-B522C0836E95}" srcOrd="2" destOrd="0" presId="urn:microsoft.com/office/officeart/2009/3/layout/RandomtoResultProcess"/>
    <dgm:cxn modelId="{B5760137-9F1A-43EC-BB65-447DFAF38C3C}" type="presParOf" srcId="{F92AC859-D20A-4CC8-ADD1-7394575D70EE}" destId="{4B491C45-07A6-421C-B33B-F39B38307E85}" srcOrd="3" destOrd="0" presId="urn:microsoft.com/office/officeart/2009/3/layout/RandomtoResultProcess"/>
    <dgm:cxn modelId="{84152A63-5CC4-4249-87E5-31DE5EA2088F}" type="presParOf" srcId="{4B491C45-07A6-421C-B33B-F39B38307E85}" destId="{ABF3A705-5E83-4E5B-8E69-082533705336}" srcOrd="0" destOrd="0" presId="urn:microsoft.com/office/officeart/2009/3/layout/RandomtoResultProcess"/>
    <dgm:cxn modelId="{8A80129E-F048-4DE9-A7A4-85806C4D73E0}" type="presParOf" srcId="{4B491C45-07A6-421C-B33B-F39B38307E85}" destId="{EBA6A46E-4F2E-49EB-958C-42827C73AD40}" srcOrd="1" destOrd="0" presId="urn:microsoft.com/office/officeart/2009/3/layout/RandomtoResultProcess"/>
    <dgm:cxn modelId="{99C49AF5-1679-4C34-8082-37DB0C5116A0}" type="presParOf" srcId="{F92AC859-D20A-4CC8-ADD1-7394575D70EE}" destId="{AA6C234D-E0DD-40A3-8B66-44F7C9929DE6}" srcOrd="4" destOrd="0" presId="urn:microsoft.com/office/officeart/2009/3/layout/RandomtoResultProcess"/>
    <dgm:cxn modelId="{70D4CFA1-DA36-4281-9182-73062C31B11A}" type="presParOf" srcId="{AA6C234D-E0DD-40A3-8B66-44F7C9929DE6}" destId="{7DF1E0E6-86ED-470D-B19A-7AEB4CB05C94}" srcOrd="0" destOrd="0" presId="urn:microsoft.com/office/officeart/2009/3/layout/RandomtoResultProcess"/>
    <dgm:cxn modelId="{67D4FA0F-7AAC-4574-8419-4F31EF3A4354}" type="presParOf" srcId="{AA6C234D-E0DD-40A3-8B66-44F7C9929DE6}" destId="{5EAEEECB-659C-458E-BF63-5CE04FB02797}" srcOrd="1" destOrd="0" presId="urn:microsoft.com/office/officeart/2009/3/layout/RandomtoResultProcess"/>
    <dgm:cxn modelId="{5DC78118-CC88-44A1-9F66-5D2D42A7815F}" type="presParOf" srcId="{AA6C234D-E0DD-40A3-8B66-44F7C9929DE6}" destId="{5FA484D5-8F35-4AD2-BB73-39A05E1AAD6D}" srcOrd="2"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0C23C9-6FF0-4D72-8782-BED09DCD2950}" type="doc">
      <dgm:prSet loTypeId="urn:microsoft.com/office/officeart/2009/3/layout/RandomtoResultProcess" loCatId="process" qsTypeId="urn:microsoft.com/office/officeart/2005/8/quickstyle/simple1" qsCatId="simple" csTypeId="urn:microsoft.com/office/officeart/2005/8/colors/colorful3" csCatId="colorful" phldr="1"/>
      <dgm:spPr/>
      <dgm:t>
        <a:bodyPr/>
        <a:lstStyle/>
        <a:p>
          <a:endParaRPr lang="tr-TR"/>
        </a:p>
      </dgm:t>
    </dgm:pt>
    <dgm:pt modelId="{7D3EDD41-AB58-4AD5-B424-0E6C3A8E86EC}">
      <dgm:prSet phldrT="[Text]" custT="1"/>
      <dgm:spPr/>
      <dgm:t>
        <a:bodyPr/>
        <a:lstStyle/>
        <a:p>
          <a:r>
            <a:rPr lang="tr-TR" sz="2000" dirty="0"/>
            <a:t>SYRINGE TIDE</a:t>
          </a:r>
        </a:p>
      </dgm:t>
    </dgm:pt>
    <dgm:pt modelId="{26FDE1B5-79E2-47E1-828E-F77CDF707F43}" type="parTrans" cxnId="{EFFED1E7-A945-4EB3-A1E4-64262FE020A1}">
      <dgm:prSet/>
      <dgm:spPr/>
      <dgm:t>
        <a:bodyPr/>
        <a:lstStyle/>
        <a:p>
          <a:endParaRPr lang="tr-TR"/>
        </a:p>
      </dgm:t>
    </dgm:pt>
    <dgm:pt modelId="{40D3232B-BB5A-4B40-975D-40DD85B9A37D}" type="sibTrans" cxnId="{EFFED1E7-A945-4EB3-A1E4-64262FE020A1}">
      <dgm:prSet/>
      <dgm:spPr/>
      <dgm:t>
        <a:bodyPr/>
        <a:lstStyle/>
        <a:p>
          <a:endParaRPr lang="tr-TR"/>
        </a:p>
      </dgm:t>
    </dgm:pt>
    <dgm:pt modelId="{AA85939F-95EF-4ED9-956D-F25895553E5E}">
      <dgm:prSet phldrT="[Text]" custT="1"/>
      <dgm:spPr/>
      <dgm:t>
        <a:bodyPr/>
        <a:lstStyle/>
        <a:p>
          <a:r>
            <a:rPr lang="tr-TR" sz="1800" dirty="0"/>
            <a:t>AIR, WATER, SOIL</a:t>
          </a:r>
        </a:p>
      </dgm:t>
    </dgm:pt>
    <dgm:pt modelId="{E809C166-43FD-4677-A990-8295266371F2}" type="parTrans" cxnId="{5B6D7CF5-2D3A-4B8D-8F07-C0463379C92D}">
      <dgm:prSet/>
      <dgm:spPr/>
      <dgm:t>
        <a:bodyPr/>
        <a:lstStyle/>
        <a:p>
          <a:endParaRPr lang="tr-TR"/>
        </a:p>
      </dgm:t>
    </dgm:pt>
    <dgm:pt modelId="{03DCC317-1C26-47F4-A916-A985F09AD003}" type="sibTrans" cxnId="{5B6D7CF5-2D3A-4B8D-8F07-C0463379C92D}">
      <dgm:prSet/>
      <dgm:spPr/>
      <dgm:t>
        <a:bodyPr/>
        <a:lstStyle/>
        <a:p>
          <a:endParaRPr lang="tr-TR"/>
        </a:p>
      </dgm:t>
    </dgm:pt>
    <dgm:pt modelId="{739D8068-2ECF-47BE-907A-0445C2F632CC}">
      <dgm:prSet phldrT="[Text]" custT="1"/>
      <dgm:spPr/>
      <dgm:t>
        <a:bodyPr/>
        <a:lstStyle/>
        <a:p>
          <a:r>
            <a:rPr lang="tr-TR" sz="1100" dirty="0"/>
            <a:t>WASH UP &amp; ENVIRONMENTAL DESTROY</a:t>
          </a:r>
        </a:p>
      </dgm:t>
    </dgm:pt>
    <dgm:pt modelId="{5FD2D208-A796-49D9-B331-19EE2A8C7FB1}" type="parTrans" cxnId="{5C423165-785B-4446-B61D-DA019CD7C2D6}">
      <dgm:prSet/>
      <dgm:spPr/>
      <dgm:t>
        <a:bodyPr/>
        <a:lstStyle/>
        <a:p>
          <a:endParaRPr lang="tr-TR"/>
        </a:p>
      </dgm:t>
    </dgm:pt>
    <dgm:pt modelId="{46A9356D-7215-48A8-8DD1-8CB0DFDA5817}" type="sibTrans" cxnId="{5C423165-785B-4446-B61D-DA019CD7C2D6}">
      <dgm:prSet/>
      <dgm:spPr/>
      <dgm:t>
        <a:bodyPr/>
        <a:lstStyle/>
        <a:p>
          <a:endParaRPr lang="tr-TR"/>
        </a:p>
      </dgm:t>
    </dgm:pt>
    <dgm:pt modelId="{0DEA03B2-A553-4190-8823-17B43E2E7ED7}">
      <dgm:prSet phldrT="[Text]" custT="1"/>
      <dgm:spPr/>
      <dgm:t>
        <a:bodyPr/>
        <a:lstStyle/>
        <a:p>
          <a:pPr algn="ctr"/>
          <a:r>
            <a:rPr lang="tr-TR" sz="1500" dirty="0"/>
            <a:t>1988                SYRINGE TIDE CONNECTICUT                  BIOMEDICAL WASTE DISPOSAL</a:t>
          </a:r>
        </a:p>
      </dgm:t>
    </dgm:pt>
    <dgm:pt modelId="{6C89CD1B-9938-4A85-BDAC-874A875EA77F}" type="parTrans" cxnId="{1CA3AF78-9870-4FDE-8D38-A31DD78824A6}">
      <dgm:prSet/>
      <dgm:spPr/>
      <dgm:t>
        <a:bodyPr/>
        <a:lstStyle/>
        <a:p>
          <a:endParaRPr lang="tr-TR"/>
        </a:p>
      </dgm:t>
    </dgm:pt>
    <dgm:pt modelId="{171EBC0C-049F-4162-88E2-C644C235BA6B}" type="sibTrans" cxnId="{1CA3AF78-9870-4FDE-8D38-A31DD78824A6}">
      <dgm:prSet/>
      <dgm:spPr/>
      <dgm:t>
        <a:bodyPr/>
        <a:lstStyle/>
        <a:p>
          <a:endParaRPr lang="tr-TR"/>
        </a:p>
      </dgm:t>
    </dgm:pt>
    <dgm:pt modelId="{F92AC859-D20A-4CC8-ADD1-7394575D70EE}" type="pres">
      <dgm:prSet presAssocID="{130C23C9-6FF0-4D72-8782-BED09DCD2950}" presName="Name0" presStyleCnt="0">
        <dgm:presLayoutVars>
          <dgm:dir/>
          <dgm:animOne val="branch"/>
          <dgm:animLvl val="lvl"/>
        </dgm:presLayoutVars>
      </dgm:prSet>
      <dgm:spPr/>
    </dgm:pt>
    <dgm:pt modelId="{17DD08C1-3CDC-4CEA-977E-870F3EAB8164}" type="pres">
      <dgm:prSet presAssocID="{7D3EDD41-AB58-4AD5-B424-0E6C3A8E86EC}" presName="chaos" presStyleCnt="0"/>
      <dgm:spPr/>
    </dgm:pt>
    <dgm:pt modelId="{DD83000A-AB53-42FE-8483-B339BE2AAAEF}" type="pres">
      <dgm:prSet presAssocID="{7D3EDD41-AB58-4AD5-B424-0E6C3A8E86EC}" presName="parTx1" presStyleLbl="revTx" presStyleIdx="0" presStyleCnt="3"/>
      <dgm:spPr/>
    </dgm:pt>
    <dgm:pt modelId="{66CD8CAA-BEAA-4467-803D-80D217B59B34}" type="pres">
      <dgm:prSet presAssocID="{7D3EDD41-AB58-4AD5-B424-0E6C3A8E86EC}" presName="desTx1" presStyleLbl="revTx" presStyleIdx="1" presStyleCnt="3" custScaleY="27128" custLinFactNeighborX="82445" custLinFactNeighborY="-65292">
        <dgm:presLayoutVars>
          <dgm:bulletEnabled val="1"/>
        </dgm:presLayoutVars>
      </dgm:prSet>
      <dgm:spPr/>
    </dgm:pt>
    <dgm:pt modelId="{00A92502-1801-45C0-80EE-B66317A87191}" type="pres">
      <dgm:prSet presAssocID="{7D3EDD41-AB58-4AD5-B424-0E6C3A8E86EC}" presName="c1" presStyleLbl="node1" presStyleIdx="0" presStyleCnt="19"/>
      <dgm:spPr/>
    </dgm:pt>
    <dgm:pt modelId="{0249CDD7-E3BC-4BAA-9EB2-0B59D1CF4704}" type="pres">
      <dgm:prSet presAssocID="{7D3EDD41-AB58-4AD5-B424-0E6C3A8E86EC}" presName="c2" presStyleLbl="node1" presStyleIdx="1" presStyleCnt="19"/>
      <dgm:spPr/>
    </dgm:pt>
    <dgm:pt modelId="{3DA3E1A6-CCBC-47E2-B959-658933182F2A}" type="pres">
      <dgm:prSet presAssocID="{7D3EDD41-AB58-4AD5-B424-0E6C3A8E86EC}" presName="c3" presStyleLbl="node1" presStyleIdx="2" presStyleCnt="19"/>
      <dgm:spPr/>
    </dgm:pt>
    <dgm:pt modelId="{9023550D-91B4-4966-819E-A4B65B3A1FA1}" type="pres">
      <dgm:prSet presAssocID="{7D3EDD41-AB58-4AD5-B424-0E6C3A8E86EC}" presName="c4" presStyleLbl="node1" presStyleIdx="3" presStyleCnt="19"/>
      <dgm:spPr/>
    </dgm:pt>
    <dgm:pt modelId="{82DA4A09-7B92-4739-9567-114A3698F4F8}" type="pres">
      <dgm:prSet presAssocID="{7D3EDD41-AB58-4AD5-B424-0E6C3A8E86EC}" presName="c5" presStyleLbl="node1" presStyleIdx="4" presStyleCnt="19"/>
      <dgm:spPr/>
    </dgm:pt>
    <dgm:pt modelId="{7EB494C0-9CF4-4E4A-857E-87DE9A10BFA9}" type="pres">
      <dgm:prSet presAssocID="{7D3EDD41-AB58-4AD5-B424-0E6C3A8E86EC}" presName="c6" presStyleLbl="node1" presStyleIdx="5" presStyleCnt="19"/>
      <dgm:spPr/>
    </dgm:pt>
    <dgm:pt modelId="{73C24B97-672A-4118-B8F4-A747BF118AD8}" type="pres">
      <dgm:prSet presAssocID="{7D3EDD41-AB58-4AD5-B424-0E6C3A8E86EC}" presName="c7" presStyleLbl="node1" presStyleIdx="6" presStyleCnt="19"/>
      <dgm:spPr/>
    </dgm:pt>
    <dgm:pt modelId="{A95B9E78-9AB2-4F91-9799-0DA6B0F4EF2B}" type="pres">
      <dgm:prSet presAssocID="{7D3EDD41-AB58-4AD5-B424-0E6C3A8E86EC}" presName="c8" presStyleLbl="node1" presStyleIdx="7" presStyleCnt="19"/>
      <dgm:spPr/>
    </dgm:pt>
    <dgm:pt modelId="{05BD7B70-DDFA-438F-A948-75DC176697A7}" type="pres">
      <dgm:prSet presAssocID="{7D3EDD41-AB58-4AD5-B424-0E6C3A8E86EC}" presName="c9" presStyleLbl="node1" presStyleIdx="8" presStyleCnt="19"/>
      <dgm:spPr/>
    </dgm:pt>
    <dgm:pt modelId="{FABEC687-6BC8-4091-9FCD-4B9503E14E28}" type="pres">
      <dgm:prSet presAssocID="{7D3EDD41-AB58-4AD5-B424-0E6C3A8E86EC}" presName="c10" presStyleLbl="node1" presStyleIdx="9" presStyleCnt="19"/>
      <dgm:spPr/>
    </dgm:pt>
    <dgm:pt modelId="{5470748C-2AE6-4B24-A8ED-5CD36EDA9CAE}" type="pres">
      <dgm:prSet presAssocID="{7D3EDD41-AB58-4AD5-B424-0E6C3A8E86EC}" presName="c11" presStyleLbl="node1" presStyleIdx="10" presStyleCnt="19"/>
      <dgm:spPr/>
    </dgm:pt>
    <dgm:pt modelId="{76B2D47D-C98D-4AA7-9EE1-3D7795BBF719}" type="pres">
      <dgm:prSet presAssocID="{7D3EDD41-AB58-4AD5-B424-0E6C3A8E86EC}" presName="c12" presStyleLbl="node1" presStyleIdx="11" presStyleCnt="19"/>
      <dgm:spPr/>
    </dgm:pt>
    <dgm:pt modelId="{9190896B-FE10-482F-B633-1509A55867B3}" type="pres">
      <dgm:prSet presAssocID="{7D3EDD41-AB58-4AD5-B424-0E6C3A8E86EC}" presName="c13" presStyleLbl="node1" presStyleIdx="12" presStyleCnt="19"/>
      <dgm:spPr/>
    </dgm:pt>
    <dgm:pt modelId="{B0D88477-9722-4897-A779-F1A3D7E670E9}" type="pres">
      <dgm:prSet presAssocID="{7D3EDD41-AB58-4AD5-B424-0E6C3A8E86EC}" presName="c14" presStyleLbl="node1" presStyleIdx="13" presStyleCnt="19"/>
      <dgm:spPr/>
    </dgm:pt>
    <dgm:pt modelId="{1F0C3691-2C49-4592-871D-77A05335701B}" type="pres">
      <dgm:prSet presAssocID="{7D3EDD41-AB58-4AD5-B424-0E6C3A8E86EC}" presName="c15" presStyleLbl="node1" presStyleIdx="14" presStyleCnt="19"/>
      <dgm:spPr/>
    </dgm:pt>
    <dgm:pt modelId="{BC78C601-954B-41AC-8E98-AC0425F508E4}" type="pres">
      <dgm:prSet presAssocID="{7D3EDD41-AB58-4AD5-B424-0E6C3A8E86EC}" presName="c16" presStyleLbl="node1" presStyleIdx="15" presStyleCnt="19"/>
      <dgm:spPr/>
    </dgm:pt>
    <dgm:pt modelId="{0373F558-FD90-40D0-8CD7-1E10FCE4E66C}" type="pres">
      <dgm:prSet presAssocID="{7D3EDD41-AB58-4AD5-B424-0E6C3A8E86EC}" presName="c17" presStyleLbl="node1" presStyleIdx="16" presStyleCnt="19"/>
      <dgm:spPr/>
    </dgm:pt>
    <dgm:pt modelId="{C640A16B-7012-4E76-811D-3CA74FD2A3E6}" type="pres">
      <dgm:prSet presAssocID="{7D3EDD41-AB58-4AD5-B424-0E6C3A8E86EC}" presName="c18" presStyleLbl="node1" presStyleIdx="17" presStyleCnt="19"/>
      <dgm:spPr/>
    </dgm:pt>
    <dgm:pt modelId="{A035FF4B-D0EE-44CC-9503-B2FBD7A2EE5E}" type="pres">
      <dgm:prSet presAssocID="{40D3232B-BB5A-4B40-975D-40DD85B9A37D}" presName="chevronComposite1" presStyleCnt="0"/>
      <dgm:spPr/>
    </dgm:pt>
    <dgm:pt modelId="{B642A909-95F1-4AA4-BC36-9B5024E75420}" type="pres">
      <dgm:prSet presAssocID="{40D3232B-BB5A-4B40-975D-40DD85B9A37D}" presName="chevron1" presStyleLbl="sibTrans2D1" presStyleIdx="0" presStyleCnt="2"/>
      <dgm:spPr/>
    </dgm:pt>
    <dgm:pt modelId="{EA35AAD0-0C6C-446C-8A2F-067E98B5E36A}" type="pres">
      <dgm:prSet presAssocID="{40D3232B-BB5A-4B40-975D-40DD85B9A37D}" presName="spChevron1" presStyleCnt="0"/>
      <dgm:spPr/>
    </dgm:pt>
    <dgm:pt modelId="{80476659-D483-4825-98A7-B522C0836E95}" type="pres">
      <dgm:prSet presAssocID="{40D3232B-BB5A-4B40-975D-40DD85B9A37D}" presName="overlap" presStyleCnt="0"/>
      <dgm:spPr/>
    </dgm:pt>
    <dgm:pt modelId="{4B491C45-07A6-421C-B33B-F39B38307E85}" type="pres">
      <dgm:prSet presAssocID="{40D3232B-BB5A-4B40-975D-40DD85B9A37D}" presName="chevronComposite2" presStyleCnt="0"/>
      <dgm:spPr/>
    </dgm:pt>
    <dgm:pt modelId="{ABF3A705-5E83-4E5B-8E69-082533705336}" type="pres">
      <dgm:prSet presAssocID="{40D3232B-BB5A-4B40-975D-40DD85B9A37D}" presName="chevron2" presStyleLbl="sibTrans2D1" presStyleIdx="1" presStyleCnt="2"/>
      <dgm:spPr/>
    </dgm:pt>
    <dgm:pt modelId="{EBA6A46E-4F2E-49EB-958C-42827C73AD40}" type="pres">
      <dgm:prSet presAssocID="{40D3232B-BB5A-4B40-975D-40DD85B9A37D}" presName="spChevron2" presStyleCnt="0"/>
      <dgm:spPr/>
    </dgm:pt>
    <dgm:pt modelId="{AA6C234D-E0DD-40A3-8B66-44F7C9929DE6}" type="pres">
      <dgm:prSet presAssocID="{739D8068-2ECF-47BE-907A-0445C2F632CC}" presName="last" presStyleCnt="0"/>
      <dgm:spPr/>
    </dgm:pt>
    <dgm:pt modelId="{7DF1E0E6-86ED-470D-B19A-7AEB4CB05C94}" type="pres">
      <dgm:prSet presAssocID="{739D8068-2ECF-47BE-907A-0445C2F632CC}" presName="circleTx" presStyleLbl="node1" presStyleIdx="18" presStyleCnt="19"/>
      <dgm:spPr/>
    </dgm:pt>
    <dgm:pt modelId="{5EAEEECB-659C-458E-BF63-5CE04FB02797}" type="pres">
      <dgm:prSet presAssocID="{739D8068-2ECF-47BE-907A-0445C2F632CC}" presName="desTxN" presStyleLbl="revTx" presStyleIdx="2" presStyleCnt="3" custScaleY="92103" custLinFactNeighborX="-87961" custLinFactNeighborY="-182">
        <dgm:presLayoutVars>
          <dgm:bulletEnabled val="1"/>
        </dgm:presLayoutVars>
      </dgm:prSet>
      <dgm:spPr/>
    </dgm:pt>
    <dgm:pt modelId="{5FA484D5-8F35-4AD2-BB73-39A05E1AAD6D}" type="pres">
      <dgm:prSet presAssocID="{739D8068-2ECF-47BE-907A-0445C2F632CC}" presName="spN" presStyleCnt="0"/>
      <dgm:spPr/>
    </dgm:pt>
  </dgm:ptLst>
  <dgm:cxnLst>
    <dgm:cxn modelId="{00852D0E-2C5C-465A-8B90-838C72F8E672}" type="presOf" srcId="{739D8068-2ECF-47BE-907A-0445C2F632CC}" destId="{7DF1E0E6-86ED-470D-B19A-7AEB4CB05C94}" srcOrd="0" destOrd="0" presId="urn:microsoft.com/office/officeart/2009/3/layout/RandomtoResultProcess"/>
    <dgm:cxn modelId="{BB878A34-F9FE-4780-ABC6-35D0D5CE2189}" type="presOf" srcId="{0DEA03B2-A553-4190-8823-17B43E2E7ED7}" destId="{5EAEEECB-659C-458E-BF63-5CE04FB02797}" srcOrd="0" destOrd="0" presId="urn:microsoft.com/office/officeart/2009/3/layout/RandomtoResultProcess"/>
    <dgm:cxn modelId="{5C423165-785B-4446-B61D-DA019CD7C2D6}" srcId="{130C23C9-6FF0-4D72-8782-BED09DCD2950}" destId="{739D8068-2ECF-47BE-907A-0445C2F632CC}" srcOrd="1" destOrd="0" parTransId="{5FD2D208-A796-49D9-B331-19EE2A8C7FB1}" sibTransId="{46A9356D-7215-48A8-8DD1-8CB0DFDA5817}"/>
    <dgm:cxn modelId="{82F65A58-23C4-4499-9CED-A12F40DEB321}" type="presOf" srcId="{7D3EDD41-AB58-4AD5-B424-0E6C3A8E86EC}" destId="{DD83000A-AB53-42FE-8483-B339BE2AAAEF}" srcOrd="0" destOrd="0" presId="urn:microsoft.com/office/officeart/2009/3/layout/RandomtoResultProcess"/>
    <dgm:cxn modelId="{1CA3AF78-9870-4FDE-8D38-A31DD78824A6}" srcId="{739D8068-2ECF-47BE-907A-0445C2F632CC}" destId="{0DEA03B2-A553-4190-8823-17B43E2E7ED7}" srcOrd="0" destOrd="0" parTransId="{6C89CD1B-9938-4A85-BDAC-874A875EA77F}" sibTransId="{171EBC0C-049F-4162-88E2-C644C235BA6B}"/>
    <dgm:cxn modelId="{A4757584-9B28-4AE4-A63E-C7820F938E36}" type="presOf" srcId="{AA85939F-95EF-4ED9-956D-F25895553E5E}" destId="{66CD8CAA-BEAA-4467-803D-80D217B59B34}" srcOrd="0" destOrd="0" presId="urn:microsoft.com/office/officeart/2009/3/layout/RandomtoResultProcess"/>
    <dgm:cxn modelId="{057A1DE4-A07E-4BAD-B53F-5720122FA40F}" type="presOf" srcId="{130C23C9-6FF0-4D72-8782-BED09DCD2950}" destId="{F92AC859-D20A-4CC8-ADD1-7394575D70EE}" srcOrd="0" destOrd="0" presId="urn:microsoft.com/office/officeart/2009/3/layout/RandomtoResultProcess"/>
    <dgm:cxn modelId="{EFFED1E7-A945-4EB3-A1E4-64262FE020A1}" srcId="{130C23C9-6FF0-4D72-8782-BED09DCD2950}" destId="{7D3EDD41-AB58-4AD5-B424-0E6C3A8E86EC}" srcOrd="0" destOrd="0" parTransId="{26FDE1B5-79E2-47E1-828E-F77CDF707F43}" sibTransId="{40D3232B-BB5A-4B40-975D-40DD85B9A37D}"/>
    <dgm:cxn modelId="{5B6D7CF5-2D3A-4B8D-8F07-C0463379C92D}" srcId="{7D3EDD41-AB58-4AD5-B424-0E6C3A8E86EC}" destId="{AA85939F-95EF-4ED9-956D-F25895553E5E}" srcOrd="0" destOrd="0" parTransId="{E809C166-43FD-4677-A990-8295266371F2}" sibTransId="{03DCC317-1C26-47F4-A916-A985F09AD003}"/>
    <dgm:cxn modelId="{84A0BF3B-B0AA-43F5-A4A3-E1E3C3E1CAAC}" type="presParOf" srcId="{F92AC859-D20A-4CC8-ADD1-7394575D70EE}" destId="{17DD08C1-3CDC-4CEA-977E-870F3EAB8164}" srcOrd="0" destOrd="0" presId="urn:microsoft.com/office/officeart/2009/3/layout/RandomtoResultProcess"/>
    <dgm:cxn modelId="{A27BA1C0-46D9-463F-A740-FB1050002F95}" type="presParOf" srcId="{17DD08C1-3CDC-4CEA-977E-870F3EAB8164}" destId="{DD83000A-AB53-42FE-8483-B339BE2AAAEF}" srcOrd="0" destOrd="0" presId="urn:microsoft.com/office/officeart/2009/3/layout/RandomtoResultProcess"/>
    <dgm:cxn modelId="{D2D80B20-3808-40CE-9C1F-FB6334A0139C}" type="presParOf" srcId="{17DD08C1-3CDC-4CEA-977E-870F3EAB8164}" destId="{66CD8CAA-BEAA-4467-803D-80D217B59B34}" srcOrd="1" destOrd="0" presId="urn:microsoft.com/office/officeart/2009/3/layout/RandomtoResultProcess"/>
    <dgm:cxn modelId="{658352E7-1389-4897-BFC8-097460EF8817}" type="presParOf" srcId="{17DD08C1-3CDC-4CEA-977E-870F3EAB8164}" destId="{00A92502-1801-45C0-80EE-B66317A87191}" srcOrd="2" destOrd="0" presId="urn:microsoft.com/office/officeart/2009/3/layout/RandomtoResultProcess"/>
    <dgm:cxn modelId="{9F35996D-452D-4EAB-807E-20304C4D492C}" type="presParOf" srcId="{17DD08C1-3CDC-4CEA-977E-870F3EAB8164}" destId="{0249CDD7-E3BC-4BAA-9EB2-0B59D1CF4704}" srcOrd="3" destOrd="0" presId="urn:microsoft.com/office/officeart/2009/3/layout/RandomtoResultProcess"/>
    <dgm:cxn modelId="{A3CE0530-52AA-4044-B82A-57C87D5193C9}" type="presParOf" srcId="{17DD08C1-3CDC-4CEA-977E-870F3EAB8164}" destId="{3DA3E1A6-CCBC-47E2-B959-658933182F2A}" srcOrd="4" destOrd="0" presId="urn:microsoft.com/office/officeart/2009/3/layout/RandomtoResultProcess"/>
    <dgm:cxn modelId="{E5F99BFF-E709-4143-B8DD-25AD626863D0}" type="presParOf" srcId="{17DD08C1-3CDC-4CEA-977E-870F3EAB8164}" destId="{9023550D-91B4-4966-819E-A4B65B3A1FA1}" srcOrd="5" destOrd="0" presId="urn:microsoft.com/office/officeart/2009/3/layout/RandomtoResultProcess"/>
    <dgm:cxn modelId="{0F3B935A-5910-49F5-8385-EDDB574E17D6}" type="presParOf" srcId="{17DD08C1-3CDC-4CEA-977E-870F3EAB8164}" destId="{82DA4A09-7B92-4739-9567-114A3698F4F8}" srcOrd="6" destOrd="0" presId="urn:microsoft.com/office/officeart/2009/3/layout/RandomtoResultProcess"/>
    <dgm:cxn modelId="{8C31A9BD-CF02-4067-B437-65103B8E67B9}" type="presParOf" srcId="{17DD08C1-3CDC-4CEA-977E-870F3EAB8164}" destId="{7EB494C0-9CF4-4E4A-857E-87DE9A10BFA9}" srcOrd="7" destOrd="0" presId="urn:microsoft.com/office/officeart/2009/3/layout/RandomtoResultProcess"/>
    <dgm:cxn modelId="{C82020D9-9680-4852-ADED-012A19044FE7}" type="presParOf" srcId="{17DD08C1-3CDC-4CEA-977E-870F3EAB8164}" destId="{73C24B97-672A-4118-B8F4-A747BF118AD8}" srcOrd="8" destOrd="0" presId="urn:microsoft.com/office/officeart/2009/3/layout/RandomtoResultProcess"/>
    <dgm:cxn modelId="{4EA28BA0-BDD4-4EF1-B30B-4479BE5EED4F}" type="presParOf" srcId="{17DD08C1-3CDC-4CEA-977E-870F3EAB8164}" destId="{A95B9E78-9AB2-4F91-9799-0DA6B0F4EF2B}" srcOrd="9" destOrd="0" presId="urn:microsoft.com/office/officeart/2009/3/layout/RandomtoResultProcess"/>
    <dgm:cxn modelId="{4CE27672-CE71-4EA7-93A8-1DC0CF573CF9}" type="presParOf" srcId="{17DD08C1-3CDC-4CEA-977E-870F3EAB8164}" destId="{05BD7B70-DDFA-438F-A948-75DC176697A7}" srcOrd="10" destOrd="0" presId="urn:microsoft.com/office/officeart/2009/3/layout/RandomtoResultProcess"/>
    <dgm:cxn modelId="{6CF025FE-496B-4C37-92A9-A7EFDF8BE957}" type="presParOf" srcId="{17DD08C1-3CDC-4CEA-977E-870F3EAB8164}" destId="{FABEC687-6BC8-4091-9FCD-4B9503E14E28}" srcOrd="11" destOrd="0" presId="urn:microsoft.com/office/officeart/2009/3/layout/RandomtoResultProcess"/>
    <dgm:cxn modelId="{E6A65486-A850-4BDA-A237-55A08BC1A412}" type="presParOf" srcId="{17DD08C1-3CDC-4CEA-977E-870F3EAB8164}" destId="{5470748C-2AE6-4B24-A8ED-5CD36EDA9CAE}" srcOrd="12" destOrd="0" presId="urn:microsoft.com/office/officeart/2009/3/layout/RandomtoResultProcess"/>
    <dgm:cxn modelId="{E81096C6-D756-4261-B4C8-EDD9C085EC73}" type="presParOf" srcId="{17DD08C1-3CDC-4CEA-977E-870F3EAB8164}" destId="{76B2D47D-C98D-4AA7-9EE1-3D7795BBF719}" srcOrd="13" destOrd="0" presId="urn:microsoft.com/office/officeart/2009/3/layout/RandomtoResultProcess"/>
    <dgm:cxn modelId="{62C7AA39-A994-4215-BC64-588A741D6764}" type="presParOf" srcId="{17DD08C1-3CDC-4CEA-977E-870F3EAB8164}" destId="{9190896B-FE10-482F-B633-1509A55867B3}" srcOrd="14" destOrd="0" presId="urn:microsoft.com/office/officeart/2009/3/layout/RandomtoResultProcess"/>
    <dgm:cxn modelId="{3970F1A5-8659-4143-9690-4CC6A2ADE5C8}" type="presParOf" srcId="{17DD08C1-3CDC-4CEA-977E-870F3EAB8164}" destId="{B0D88477-9722-4897-A779-F1A3D7E670E9}" srcOrd="15" destOrd="0" presId="urn:microsoft.com/office/officeart/2009/3/layout/RandomtoResultProcess"/>
    <dgm:cxn modelId="{DC2C3810-3CFC-4952-A3D4-CD72C03ED79D}" type="presParOf" srcId="{17DD08C1-3CDC-4CEA-977E-870F3EAB8164}" destId="{1F0C3691-2C49-4592-871D-77A05335701B}" srcOrd="16" destOrd="0" presId="urn:microsoft.com/office/officeart/2009/3/layout/RandomtoResultProcess"/>
    <dgm:cxn modelId="{7B6B6B43-A1C7-4084-A121-2F7226BEF27F}" type="presParOf" srcId="{17DD08C1-3CDC-4CEA-977E-870F3EAB8164}" destId="{BC78C601-954B-41AC-8E98-AC0425F508E4}" srcOrd="17" destOrd="0" presId="urn:microsoft.com/office/officeart/2009/3/layout/RandomtoResultProcess"/>
    <dgm:cxn modelId="{04C9BCA3-68D3-480C-A46E-6365A003F0B2}" type="presParOf" srcId="{17DD08C1-3CDC-4CEA-977E-870F3EAB8164}" destId="{0373F558-FD90-40D0-8CD7-1E10FCE4E66C}" srcOrd="18" destOrd="0" presId="urn:microsoft.com/office/officeart/2009/3/layout/RandomtoResultProcess"/>
    <dgm:cxn modelId="{AEC80C29-6F3F-4FA0-9F20-F52260E01065}" type="presParOf" srcId="{17DD08C1-3CDC-4CEA-977E-870F3EAB8164}" destId="{C640A16B-7012-4E76-811D-3CA74FD2A3E6}" srcOrd="19" destOrd="0" presId="urn:microsoft.com/office/officeart/2009/3/layout/RandomtoResultProcess"/>
    <dgm:cxn modelId="{B84014E2-99CF-4BD2-A32D-5FB9CFECED63}" type="presParOf" srcId="{F92AC859-D20A-4CC8-ADD1-7394575D70EE}" destId="{A035FF4B-D0EE-44CC-9503-B2FBD7A2EE5E}" srcOrd="1" destOrd="0" presId="urn:microsoft.com/office/officeart/2009/3/layout/RandomtoResultProcess"/>
    <dgm:cxn modelId="{5EE7826D-B495-4B49-9578-095B3DCE2626}" type="presParOf" srcId="{A035FF4B-D0EE-44CC-9503-B2FBD7A2EE5E}" destId="{B642A909-95F1-4AA4-BC36-9B5024E75420}" srcOrd="0" destOrd="0" presId="urn:microsoft.com/office/officeart/2009/3/layout/RandomtoResultProcess"/>
    <dgm:cxn modelId="{AA623746-CBA4-49F3-A670-E1A747E1F18B}" type="presParOf" srcId="{A035FF4B-D0EE-44CC-9503-B2FBD7A2EE5E}" destId="{EA35AAD0-0C6C-446C-8A2F-067E98B5E36A}" srcOrd="1" destOrd="0" presId="urn:microsoft.com/office/officeart/2009/3/layout/RandomtoResultProcess"/>
    <dgm:cxn modelId="{AC395B7B-171C-47F0-AE1D-C89984ED8D2A}" type="presParOf" srcId="{F92AC859-D20A-4CC8-ADD1-7394575D70EE}" destId="{80476659-D483-4825-98A7-B522C0836E95}" srcOrd="2" destOrd="0" presId="urn:microsoft.com/office/officeart/2009/3/layout/RandomtoResultProcess"/>
    <dgm:cxn modelId="{B5760137-9F1A-43EC-BB65-447DFAF38C3C}" type="presParOf" srcId="{F92AC859-D20A-4CC8-ADD1-7394575D70EE}" destId="{4B491C45-07A6-421C-B33B-F39B38307E85}" srcOrd="3" destOrd="0" presId="urn:microsoft.com/office/officeart/2009/3/layout/RandomtoResultProcess"/>
    <dgm:cxn modelId="{84152A63-5CC4-4249-87E5-31DE5EA2088F}" type="presParOf" srcId="{4B491C45-07A6-421C-B33B-F39B38307E85}" destId="{ABF3A705-5E83-4E5B-8E69-082533705336}" srcOrd="0" destOrd="0" presId="urn:microsoft.com/office/officeart/2009/3/layout/RandomtoResultProcess"/>
    <dgm:cxn modelId="{8A80129E-F048-4DE9-A7A4-85806C4D73E0}" type="presParOf" srcId="{4B491C45-07A6-421C-B33B-F39B38307E85}" destId="{EBA6A46E-4F2E-49EB-958C-42827C73AD40}" srcOrd="1" destOrd="0" presId="urn:microsoft.com/office/officeart/2009/3/layout/RandomtoResultProcess"/>
    <dgm:cxn modelId="{99C49AF5-1679-4C34-8082-37DB0C5116A0}" type="presParOf" srcId="{F92AC859-D20A-4CC8-ADD1-7394575D70EE}" destId="{AA6C234D-E0DD-40A3-8B66-44F7C9929DE6}" srcOrd="4" destOrd="0" presId="urn:microsoft.com/office/officeart/2009/3/layout/RandomtoResultProcess"/>
    <dgm:cxn modelId="{70D4CFA1-DA36-4281-9182-73062C31B11A}" type="presParOf" srcId="{AA6C234D-E0DD-40A3-8B66-44F7C9929DE6}" destId="{7DF1E0E6-86ED-470D-B19A-7AEB4CB05C94}" srcOrd="0" destOrd="0" presId="urn:microsoft.com/office/officeart/2009/3/layout/RandomtoResultProcess"/>
    <dgm:cxn modelId="{67D4FA0F-7AAC-4574-8419-4F31EF3A4354}" type="presParOf" srcId="{AA6C234D-E0DD-40A3-8B66-44F7C9929DE6}" destId="{5EAEEECB-659C-458E-BF63-5CE04FB02797}" srcOrd="1" destOrd="0" presId="urn:microsoft.com/office/officeart/2009/3/layout/RandomtoResultProcess"/>
    <dgm:cxn modelId="{5DC78118-CC88-44A1-9F66-5D2D42A7815F}" type="presParOf" srcId="{AA6C234D-E0DD-40A3-8B66-44F7C9929DE6}" destId="{5FA484D5-8F35-4AD2-BB73-39A05E1AAD6D}" srcOrd="2"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E3EEC5-FBA4-49F9-9310-38BB2AE8F7D6}"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tr-TR"/>
        </a:p>
      </dgm:t>
    </dgm:pt>
    <dgm:pt modelId="{B8E04BF2-3D48-42DA-9662-B02973BE47E9}">
      <dgm:prSet phldrT="[Text]"/>
      <dgm:spPr/>
      <dgm:t>
        <a:bodyPr/>
        <a:lstStyle/>
        <a:p>
          <a:r>
            <a:rPr lang="tr-TR" dirty="0"/>
            <a:t>ROOT CAUSE</a:t>
          </a:r>
        </a:p>
      </dgm:t>
    </dgm:pt>
    <dgm:pt modelId="{5D6DC4CF-36EA-474B-93BA-544EC8A0AF9F}" type="parTrans" cxnId="{61632A97-1EBC-4D5E-BEBD-D85D71D680F6}">
      <dgm:prSet/>
      <dgm:spPr/>
      <dgm:t>
        <a:bodyPr/>
        <a:lstStyle/>
        <a:p>
          <a:endParaRPr lang="tr-TR"/>
        </a:p>
      </dgm:t>
    </dgm:pt>
    <dgm:pt modelId="{EF0D74C9-3B1F-4D07-B0D4-0A149DC97FA0}" type="sibTrans" cxnId="{61632A97-1EBC-4D5E-BEBD-D85D71D680F6}">
      <dgm:prSet/>
      <dgm:spPr/>
      <dgm:t>
        <a:bodyPr/>
        <a:lstStyle/>
        <a:p>
          <a:endParaRPr lang="tr-TR"/>
        </a:p>
      </dgm:t>
    </dgm:pt>
    <dgm:pt modelId="{494030D5-847F-40E3-8B7F-E6DF95A47D9D}">
      <dgm:prSet phldrT="[Text]"/>
      <dgm:spPr/>
      <dgm:t>
        <a:bodyPr/>
        <a:lstStyle/>
        <a:p>
          <a:r>
            <a:rPr lang="tr-TR" dirty="0"/>
            <a:t>VISIBLE SOURCE &amp; HAZARD</a:t>
          </a:r>
        </a:p>
      </dgm:t>
    </dgm:pt>
    <dgm:pt modelId="{6C2D7263-026B-43BA-AA5E-80BCC80137D5}" type="parTrans" cxnId="{0D94075E-D0A4-4DBF-AFC2-42DBC7FC72CD}">
      <dgm:prSet/>
      <dgm:spPr/>
      <dgm:t>
        <a:bodyPr/>
        <a:lstStyle/>
        <a:p>
          <a:endParaRPr lang="tr-TR"/>
        </a:p>
      </dgm:t>
    </dgm:pt>
    <dgm:pt modelId="{8674FE1F-A850-4084-AC48-D92438446D10}" type="sibTrans" cxnId="{0D94075E-D0A4-4DBF-AFC2-42DBC7FC72CD}">
      <dgm:prSet/>
      <dgm:spPr/>
      <dgm:t>
        <a:bodyPr/>
        <a:lstStyle/>
        <a:p>
          <a:endParaRPr lang="tr-TR"/>
        </a:p>
      </dgm:t>
    </dgm:pt>
    <dgm:pt modelId="{C72080C3-32A9-4B46-BF5E-4784CE880055}">
      <dgm:prSet phldrT="[Text]"/>
      <dgm:spPr/>
      <dgm:t>
        <a:bodyPr/>
        <a:lstStyle/>
        <a:p>
          <a:r>
            <a:rPr lang="tr-TR" dirty="0"/>
            <a:t> VISIBLE PATH &amp; RISKS</a:t>
          </a:r>
        </a:p>
      </dgm:t>
    </dgm:pt>
    <dgm:pt modelId="{E6ECAC8B-274D-4FB7-8BE6-F77E1C953064}" type="parTrans" cxnId="{A137AAD0-7E7F-41D6-903D-4C352216DB4D}">
      <dgm:prSet/>
      <dgm:spPr/>
      <dgm:t>
        <a:bodyPr/>
        <a:lstStyle/>
        <a:p>
          <a:endParaRPr lang="tr-TR"/>
        </a:p>
      </dgm:t>
    </dgm:pt>
    <dgm:pt modelId="{522F0ED2-C979-404C-A835-08791246FFD3}" type="sibTrans" cxnId="{A137AAD0-7E7F-41D6-903D-4C352216DB4D}">
      <dgm:prSet/>
      <dgm:spPr/>
      <dgm:t>
        <a:bodyPr/>
        <a:lstStyle/>
        <a:p>
          <a:endParaRPr lang="tr-TR"/>
        </a:p>
      </dgm:t>
    </dgm:pt>
    <dgm:pt modelId="{CD60DAD2-66CA-4F93-B137-8535BC1BDC78}">
      <dgm:prSet phldrT="[Text]"/>
      <dgm:spPr/>
      <dgm:t>
        <a:bodyPr/>
        <a:lstStyle/>
        <a:p>
          <a:r>
            <a:rPr lang="tr-TR" dirty="0"/>
            <a:t>PRIMARY RECEPTORS &amp; THE OTHERS</a:t>
          </a:r>
        </a:p>
      </dgm:t>
    </dgm:pt>
    <dgm:pt modelId="{8950FD37-64A1-4362-81C5-D3A7DF0E60D8}" type="parTrans" cxnId="{E5382D7D-7E05-4523-956A-D281A8B956EB}">
      <dgm:prSet/>
      <dgm:spPr/>
      <dgm:t>
        <a:bodyPr/>
        <a:lstStyle/>
        <a:p>
          <a:endParaRPr lang="tr-TR"/>
        </a:p>
      </dgm:t>
    </dgm:pt>
    <dgm:pt modelId="{B43072B1-5258-4E9D-999F-524548F32E3A}" type="sibTrans" cxnId="{E5382D7D-7E05-4523-956A-D281A8B956EB}">
      <dgm:prSet/>
      <dgm:spPr/>
      <dgm:t>
        <a:bodyPr/>
        <a:lstStyle/>
        <a:p>
          <a:endParaRPr lang="tr-TR"/>
        </a:p>
      </dgm:t>
    </dgm:pt>
    <dgm:pt modelId="{247402E0-230D-4BA1-B216-F26D6C50E730}">
      <dgm:prSet phldrT="[Text]"/>
      <dgm:spPr/>
      <dgm:t>
        <a:bodyPr/>
        <a:lstStyle/>
        <a:p>
          <a:r>
            <a:rPr lang="tr-TR" dirty="0"/>
            <a:t>THE ACCIDENT &amp; IMPACTS</a:t>
          </a:r>
        </a:p>
      </dgm:t>
    </dgm:pt>
    <dgm:pt modelId="{52278DAE-F8E8-4B8B-8255-3D166471CC52}" type="parTrans" cxnId="{5085EF15-C48A-4062-A9D3-556E0EA5BE41}">
      <dgm:prSet/>
      <dgm:spPr/>
      <dgm:t>
        <a:bodyPr/>
        <a:lstStyle/>
        <a:p>
          <a:endParaRPr lang="tr-TR"/>
        </a:p>
      </dgm:t>
    </dgm:pt>
    <dgm:pt modelId="{F1466E3E-CACF-43C4-95E0-DB0EE70FF769}" type="sibTrans" cxnId="{5085EF15-C48A-4062-A9D3-556E0EA5BE41}">
      <dgm:prSet/>
      <dgm:spPr/>
      <dgm:t>
        <a:bodyPr/>
        <a:lstStyle/>
        <a:p>
          <a:endParaRPr lang="tr-TR"/>
        </a:p>
      </dgm:t>
    </dgm:pt>
    <dgm:pt modelId="{EBB62BF7-93A0-49D8-885B-04022B0B351E}" type="pres">
      <dgm:prSet presAssocID="{D2E3EEC5-FBA4-49F9-9310-38BB2AE8F7D6}" presName="Name0" presStyleCnt="0">
        <dgm:presLayoutVars>
          <dgm:chMax val="11"/>
          <dgm:chPref val="11"/>
          <dgm:dir/>
          <dgm:resizeHandles/>
        </dgm:presLayoutVars>
      </dgm:prSet>
      <dgm:spPr/>
    </dgm:pt>
    <dgm:pt modelId="{DEF8B3BB-61CF-4363-A18E-029AE11394E7}" type="pres">
      <dgm:prSet presAssocID="{247402E0-230D-4BA1-B216-F26D6C50E730}" presName="Accent5" presStyleCnt="0"/>
      <dgm:spPr/>
    </dgm:pt>
    <dgm:pt modelId="{95D8B829-53FF-4ACE-8971-08FE5E291084}" type="pres">
      <dgm:prSet presAssocID="{247402E0-230D-4BA1-B216-F26D6C50E730}" presName="Accent" presStyleLbl="node1" presStyleIdx="0" presStyleCnt="5"/>
      <dgm:spPr>
        <a:solidFill>
          <a:srgbClr val="F15517"/>
        </a:solidFill>
      </dgm:spPr>
    </dgm:pt>
    <dgm:pt modelId="{25AE5473-4062-4A90-BE8E-717391696D22}" type="pres">
      <dgm:prSet presAssocID="{247402E0-230D-4BA1-B216-F26D6C50E730}" presName="ParentBackground5" presStyleCnt="0"/>
      <dgm:spPr/>
    </dgm:pt>
    <dgm:pt modelId="{158675C3-1623-420E-ABF1-E6F92A503236}" type="pres">
      <dgm:prSet presAssocID="{247402E0-230D-4BA1-B216-F26D6C50E730}" presName="ParentBackground" presStyleLbl="fgAcc1" presStyleIdx="0" presStyleCnt="5"/>
      <dgm:spPr/>
    </dgm:pt>
    <dgm:pt modelId="{07274B63-1663-49B4-83A6-BCA3F771FA83}" type="pres">
      <dgm:prSet presAssocID="{247402E0-230D-4BA1-B216-F26D6C50E730}" presName="Parent5" presStyleLbl="revTx" presStyleIdx="0" presStyleCnt="0">
        <dgm:presLayoutVars>
          <dgm:chMax val="1"/>
          <dgm:chPref val="1"/>
          <dgm:bulletEnabled val="1"/>
        </dgm:presLayoutVars>
      </dgm:prSet>
      <dgm:spPr/>
    </dgm:pt>
    <dgm:pt modelId="{60DB4BA5-C2F5-41A2-8AA8-E3199A2AF859}" type="pres">
      <dgm:prSet presAssocID="{CD60DAD2-66CA-4F93-B137-8535BC1BDC78}" presName="Accent4" presStyleCnt="0"/>
      <dgm:spPr/>
    </dgm:pt>
    <dgm:pt modelId="{3DAB961D-A446-4A9E-B729-C80EC127CB90}" type="pres">
      <dgm:prSet presAssocID="{CD60DAD2-66CA-4F93-B137-8535BC1BDC78}" presName="Accent" presStyleLbl="node1" presStyleIdx="1" presStyleCnt="5"/>
      <dgm:spPr>
        <a:solidFill>
          <a:srgbClr val="F15517"/>
        </a:solidFill>
      </dgm:spPr>
    </dgm:pt>
    <dgm:pt modelId="{3DC39129-4E08-4C6B-87CF-6CDADE2EBB13}" type="pres">
      <dgm:prSet presAssocID="{CD60DAD2-66CA-4F93-B137-8535BC1BDC78}" presName="ParentBackground4" presStyleCnt="0"/>
      <dgm:spPr/>
    </dgm:pt>
    <dgm:pt modelId="{77EFA8E8-1D84-450E-8950-50946FE7CC41}" type="pres">
      <dgm:prSet presAssocID="{CD60DAD2-66CA-4F93-B137-8535BC1BDC78}" presName="ParentBackground" presStyleLbl="fgAcc1" presStyleIdx="1" presStyleCnt="5"/>
      <dgm:spPr/>
    </dgm:pt>
    <dgm:pt modelId="{173082B7-D519-496F-A78C-52A71F3FB65C}" type="pres">
      <dgm:prSet presAssocID="{CD60DAD2-66CA-4F93-B137-8535BC1BDC78}" presName="Parent4" presStyleLbl="revTx" presStyleIdx="0" presStyleCnt="0">
        <dgm:presLayoutVars>
          <dgm:chMax val="1"/>
          <dgm:chPref val="1"/>
          <dgm:bulletEnabled val="1"/>
        </dgm:presLayoutVars>
      </dgm:prSet>
      <dgm:spPr/>
    </dgm:pt>
    <dgm:pt modelId="{8E987E81-08F9-4C00-9D47-BE1E60674140}" type="pres">
      <dgm:prSet presAssocID="{C72080C3-32A9-4B46-BF5E-4784CE880055}" presName="Accent3" presStyleCnt="0"/>
      <dgm:spPr/>
    </dgm:pt>
    <dgm:pt modelId="{359B0CA1-48DA-4EBC-9FB3-78FEDC7BD7D5}" type="pres">
      <dgm:prSet presAssocID="{C72080C3-32A9-4B46-BF5E-4784CE880055}" presName="Accent" presStyleLbl="node1" presStyleIdx="2" presStyleCnt="5"/>
      <dgm:spPr>
        <a:solidFill>
          <a:srgbClr val="F15517"/>
        </a:solidFill>
      </dgm:spPr>
    </dgm:pt>
    <dgm:pt modelId="{BC990D00-1AE6-4B15-BED2-20776F0FD9DB}" type="pres">
      <dgm:prSet presAssocID="{C72080C3-32A9-4B46-BF5E-4784CE880055}" presName="ParentBackground3" presStyleCnt="0"/>
      <dgm:spPr/>
    </dgm:pt>
    <dgm:pt modelId="{01DB2553-52BF-4FC0-B064-B007DBB2EA76}" type="pres">
      <dgm:prSet presAssocID="{C72080C3-32A9-4B46-BF5E-4784CE880055}" presName="ParentBackground" presStyleLbl="fgAcc1" presStyleIdx="2" presStyleCnt="5"/>
      <dgm:spPr/>
    </dgm:pt>
    <dgm:pt modelId="{874B70EA-85E5-4FAB-ACCD-E6E64CF70B1C}" type="pres">
      <dgm:prSet presAssocID="{C72080C3-32A9-4B46-BF5E-4784CE880055}" presName="Parent3" presStyleLbl="revTx" presStyleIdx="0" presStyleCnt="0">
        <dgm:presLayoutVars>
          <dgm:chMax val="1"/>
          <dgm:chPref val="1"/>
          <dgm:bulletEnabled val="1"/>
        </dgm:presLayoutVars>
      </dgm:prSet>
      <dgm:spPr/>
    </dgm:pt>
    <dgm:pt modelId="{9C29A77F-ECD7-466A-84FC-5F291D613352}" type="pres">
      <dgm:prSet presAssocID="{494030D5-847F-40E3-8B7F-E6DF95A47D9D}" presName="Accent2" presStyleCnt="0"/>
      <dgm:spPr/>
    </dgm:pt>
    <dgm:pt modelId="{D10A430E-83BA-4C54-82FA-C590496562A2}" type="pres">
      <dgm:prSet presAssocID="{494030D5-847F-40E3-8B7F-E6DF95A47D9D}" presName="Accent" presStyleLbl="node1" presStyleIdx="3" presStyleCnt="5"/>
      <dgm:spPr>
        <a:solidFill>
          <a:srgbClr val="F15517"/>
        </a:solidFill>
      </dgm:spPr>
    </dgm:pt>
    <dgm:pt modelId="{C40D0238-8FEF-4B84-BC4F-A51146EB9E1F}" type="pres">
      <dgm:prSet presAssocID="{494030D5-847F-40E3-8B7F-E6DF95A47D9D}" presName="ParentBackground2" presStyleCnt="0"/>
      <dgm:spPr/>
    </dgm:pt>
    <dgm:pt modelId="{DC86CB28-93AD-4406-93E3-D2548E2978FB}" type="pres">
      <dgm:prSet presAssocID="{494030D5-847F-40E3-8B7F-E6DF95A47D9D}" presName="ParentBackground" presStyleLbl="fgAcc1" presStyleIdx="3" presStyleCnt="5"/>
      <dgm:spPr/>
    </dgm:pt>
    <dgm:pt modelId="{C08E6E40-7600-47D3-9BA0-F8F929D01B79}" type="pres">
      <dgm:prSet presAssocID="{494030D5-847F-40E3-8B7F-E6DF95A47D9D}" presName="Parent2" presStyleLbl="revTx" presStyleIdx="0" presStyleCnt="0">
        <dgm:presLayoutVars>
          <dgm:chMax val="1"/>
          <dgm:chPref val="1"/>
          <dgm:bulletEnabled val="1"/>
        </dgm:presLayoutVars>
      </dgm:prSet>
      <dgm:spPr/>
    </dgm:pt>
    <dgm:pt modelId="{AF8DEA37-AA60-4C74-8B60-8C55CE3864DF}" type="pres">
      <dgm:prSet presAssocID="{B8E04BF2-3D48-42DA-9662-B02973BE47E9}" presName="Accent1" presStyleCnt="0"/>
      <dgm:spPr/>
    </dgm:pt>
    <dgm:pt modelId="{79CAC2F7-1053-4780-A3F0-5E33DCB40AFA}" type="pres">
      <dgm:prSet presAssocID="{B8E04BF2-3D48-42DA-9662-B02973BE47E9}" presName="Accent" presStyleLbl="node1" presStyleIdx="4" presStyleCnt="5"/>
      <dgm:spPr>
        <a:solidFill>
          <a:srgbClr val="F15517"/>
        </a:solidFill>
      </dgm:spPr>
    </dgm:pt>
    <dgm:pt modelId="{6D2CE3AE-4584-468A-9FFA-A37BC6AD090A}" type="pres">
      <dgm:prSet presAssocID="{B8E04BF2-3D48-42DA-9662-B02973BE47E9}" presName="ParentBackground1" presStyleCnt="0"/>
      <dgm:spPr/>
    </dgm:pt>
    <dgm:pt modelId="{0CC1705C-23EB-4C82-BEE8-1338337C7E4B}" type="pres">
      <dgm:prSet presAssocID="{B8E04BF2-3D48-42DA-9662-B02973BE47E9}" presName="ParentBackground" presStyleLbl="fgAcc1" presStyleIdx="4" presStyleCnt="5" custLinFactNeighborX="-963" custLinFactNeighborY="-155"/>
      <dgm:spPr/>
    </dgm:pt>
    <dgm:pt modelId="{3779A018-D992-455E-9CF3-3CDA691E24E8}" type="pres">
      <dgm:prSet presAssocID="{B8E04BF2-3D48-42DA-9662-B02973BE47E9}" presName="Parent1" presStyleLbl="revTx" presStyleIdx="0" presStyleCnt="0">
        <dgm:presLayoutVars>
          <dgm:chMax val="1"/>
          <dgm:chPref val="1"/>
          <dgm:bulletEnabled val="1"/>
        </dgm:presLayoutVars>
      </dgm:prSet>
      <dgm:spPr/>
    </dgm:pt>
  </dgm:ptLst>
  <dgm:cxnLst>
    <dgm:cxn modelId="{5085EF15-C48A-4062-A9D3-556E0EA5BE41}" srcId="{D2E3EEC5-FBA4-49F9-9310-38BB2AE8F7D6}" destId="{247402E0-230D-4BA1-B216-F26D6C50E730}" srcOrd="4" destOrd="0" parTransId="{52278DAE-F8E8-4B8B-8255-3D166471CC52}" sibTransId="{F1466E3E-CACF-43C4-95E0-DB0EE70FF769}"/>
    <dgm:cxn modelId="{9D82AC1E-BEA7-45EE-A66E-CE2DC8725358}" type="presOf" srcId="{247402E0-230D-4BA1-B216-F26D6C50E730}" destId="{158675C3-1623-420E-ABF1-E6F92A503236}" srcOrd="0" destOrd="0" presId="urn:microsoft.com/office/officeart/2011/layout/CircleProcess"/>
    <dgm:cxn modelId="{D4D6E93D-4940-414B-9140-C0E15B103E7A}" type="presOf" srcId="{CD60DAD2-66CA-4F93-B137-8535BC1BDC78}" destId="{77EFA8E8-1D84-450E-8950-50946FE7CC41}" srcOrd="0" destOrd="0" presId="urn:microsoft.com/office/officeart/2011/layout/CircleProcess"/>
    <dgm:cxn modelId="{7D8CFC5B-2E1D-472E-95C0-DEA5D99A4952}" type="presOf" srcId="{C72080C3-32A9-4B46-BF5E-4784CE880055}" destId="{01DB2553-52BF-4FC0-B064-B007DBB2EA76}" srcOrd="0" destOrd="0" presId="urn:microsoft.com/office/officeart/2011/layout/CircleProcess"/>
    <dgm:cxn modelId="{0D94075E-D0A4-4DBF-AFC2-42DBC7FC72CD}" srcId="{D2E3EEC5-FBA4-49F9-9310-38BB2AE8F7D6}" destId="{494030D5-847F-40E3-8B7F-E6DF95A47D9D}" srcOrd="1" destOrd="0" parTransId="{6C2D7263-026B-43BA-AA5E-80BCC80137D5}" sibTransId="{8674FE1F-A850-4084-AC48-D92438446D10}"/>
    <dgm:cxn modelId="{E6AC9141-0B88-4E22-9361-4A62C1B7A1CA}" type="presOf" srcId="{494030D5-847F-40E3-8B7F-E6DF95A47D9D}" destId="{DC86CB28-93AD-4406-93E3-D2548E2978FB}" srcOrd="0" destOrd="0" presId="urn:microsoft.com/office/officeart/2011/layout/CircleProcess"/>
    <dgm:cxn modelId="{9948B96C-9DCC-4AA4-8F23-A86A114B00BF}" type="presOf" srcId="{D2E3EEC5-FBA4-49F9-9310-38BB2AE8F7D6}" destId="{EBB62BF7-93A0-49D8-885B-04022B0B351E}" srcOrd="0" destOrd="0" presId="urn:microsoft.com/office/officeart/2011/layout/CircleProcess"/>
    <dgm:cxn modelId="{4647F94E-A415-4779-A05D-ED6700264ECE}" type="presOf" srcId="{C72080C3-32A9-4B46-BF5E-4784CE880055}" destId="{874B70EA-85E5-4FAB-ACCD-E6E64CF70B1C}" srcOrd="1" destOrd="0" presId="urn:microsoft.com/office/officeart/2011/layout/CircleProcess"/>
    <dgm:cxn modelId="{494B567A-06FE-48FE-A5D1-0DD3E0D6D0E1}" type="presOf" srcId="{247402E0-230D-4BA1-B216-F26D6C50E730}" destId="{07274B63-1663-49B4-83A6-BCA3F771FA83}" srcOrd="1" destOrd="0" presId="urn:microsoft.com/office/officeart/2011/layout/CircleProcess"/>
    <dgm:cxn modelId="{E5382D7D-7E05-4523-956A-D281A8B956EB}" srcId="{D2E3EEC5-FBA4-49F9-9310-38BB2AE8F7D6}" destId="{CD60DAD2-66CA-4F93-B137-8535BC1BDC78}" srcOrd="3" destOrd="0" parTransId="{8950FD37-64A1-4362-81C5-D3A7DF0E60D8}" sibTransId="{B43072B1-5258-4E9D-999F-524548F32E3A}"/>
    <dgm:cxn modelId="{61632A97-1EBC-4D5E-BEBD-D85D71D680F6}" srcId="{D2E3EEC5-FBA4-49F9-9310-38BB2AE8F7D6}" destId="{B8E04BF2-3D48-42DA-9662-B02973BE47E9}" srcOrd="0" destOrd="0" parTransId="{5D6DC4CF-36EA-474B-93BA-544EC8A0AF9F}" sibTransId="{EF0D74C9-3B1F-4D07-B0D4-0A149DC97FA0}"/>
    <dgm:cxn modelId="{AB886ABC-78CF-451C-9656-AF884C4FB8B9}" type="presOf" srcId="{CD60DAD2-66CA-4F93-B137-8535BC1BDC78}" destId="{173082B7-D519-496F-A78C-52A71F3FB65C}" srcOrd="1" destOrd="0" presId="urn:microsoft.com/office/officeart/2011/layout/CircleProcess"/>
    <dgm:cxn modelId="{363C03CD-EB7E-4445-A74D-CDB0929A219F}" type="presOf" srcId="{B8E04BF2-3D48-42DA-9662-B02973BE47E9}" destId="{0CC1705C-23EB-4C82-BEE8-1338337C7E4B}" srcOrd="0" destOrd="0" presId="urn:microsoft.com/office/officeart/2011/layout/CircleProcess"/>
    <dgm:cxn modelId="{A137AAD0-7E7F-41D6-903D-4C352216DB4D}" srcId="{D2E3EEC5-FBA4-49F9-9310-38BB2AE8F7D6}" destId="{C72080C3-32A9-4B46-BF5E-4784CE880055}" srcOrd="2" destOrd="0" parTransId="{E6ECAC8B-274D-4FB7-8BE6-F77E1C953064}" sibTransId="{522F0ED2-C979-404C-A835-08791246FFD3}"/>
    <dgm:cxn modelId="{B667BEE4-3206-4BB1-9000-CA7D5E9B3059}" type="presOf" srcId="{B8E04BF2-3D48-42DA-9662-B02973BE47E9}" destId="{3779A018-D992-455E-9CF3-3CDA691E24E8}" srcOrd="1" destOrd="0" presId="urn:microsoft.com/office/officeart/2011/layout/CircleProcess"/>
    <dgm:cxn modelId="{4E6BCEF5-CBD2-4DCB-A471-EDB0773978AE}" type="presOf" srcId="{494030D5-847F-40E3-8B7F-E6DF95A47D9D}" destId="{C08E6E40-7600-47D3-9BA0-F8F929D01B79}" srcOrd="1" destOrd="0" presId="urn:microsoft.com/office/officeart/2011/layout/CircleProcess"/>
    <dgm:cxn modelId="{DC1BC6F5-DEFB-4760-86EA-D5D188B94A78}" type="presParOf" srcId="{EBB62BF7-93A0-49D8-885B-04022B0B351E}" destId="{DEF8B3BB-61CF-4363-A18E-029AE11394E7}" srcOrd="0" destOrd="0" presId="urn:microsoft.com/office/officeart/2011/layout/CircleProcess"/>
    <dgm:cxn modelId="{3FFFC90E-3E41-46AB-AE0C-190ACCD1464E}" type="presParOf" srcId="{DEF8B3BB-61CF-4363-A18E-029AE11394E7}" destId="{95D8B829-53FF-4ACE-8971-08FE5E291084}" srcOrd="0" destOrd="0" presId="urn:microsoft.com/office/officeart/2011/layout/CircleProcess"/>
    <dgm:cxn modelId="{0FC34E21-997B-4598-9AB2-F30D3509E4C6}" type="presParOf" srcId="{EBB62BF7-93A0-49D8-885B-04022B0B351E}" destId="{25AE5473-4062-4A90-BE8E-717391696D22}" srcOrd="1" destOrd="0" presId="urn:microsoft.com/office/officeart/2011/layout/CircleProcess"/>
    <dgm:cxn modelId="{644B79E2-1C8A-43BF-876C-E8652AC9E9DF}" type="presParOf" srcId="{25AE5473-4062-4A90-BE8E-717391696D22}" destId="{158675C3-1623-420E-ABF1-E6F92A503236}" srcOrd="0" destOrd="0" presId="urn:microsoft.com/office/officeart/2011/layout/CircleProcess"/>
    <dgm:cxn modelId="{27844052-150E-4952-B215-1195732E21A9}" type="presParOf" srcId="{EBB62BF7-93A0-49D8-885B-04022B0B351E}" destId="{07274B63-1663-49B4-83A6-BCA3F771FA83}" srcOrd="2" destOrd="0" presId="urn:microsoft.com/office/officeart/2011/layout/CircleProcess"/>
    <dgm:cxn modelId="{38772E48-4185-4419-A21E-8AAD44FFA043}" type="presParOf" srcId="{EBB62BF7-93A0-49D8-885B-04022B0B351E}" destId="{60DB4BA5-C2F5-41A2-8AA8-E3199A2AF859}" srcOrd="3" destOrd="0" presId="urn:microsoft.com/office/officeart/2011/layout/CircleProcess"/>
    <dgm:cxn modelId="{CE38389A-E5AB-4473-B2E7-CD862FE5D7B6}" type="presParOf" srcId="{60DB4BA5-C2F5-41A2-8AA8-E3199A2AF859}" destId="{3DAB961D-A446-4A9E-B729-C80EC127CB90}" srcOrd="0" destOrd="0" presId="urn:microsoft.com/office/officeart/2011/layout/CircleProcess"/>
    <dgm:cxn modelId="{4E24E7A1-C700-45F5-A9CB-DDD0B280FC6E}" type="presParOf" srcId="{EBB62BF7-93A0-49D8-885B-04022B0B351E}" destId="{3DC39129-4E08-4C6B-87CF-6CDADE2EBB13}" srcOrd="4" destOrd="0" presId="urn:microsoft.com/office/officeart/2011/layout/CircleProcess"/>
    <dgm:cxn modelId="{6A9B5013-523E-4DA6-8D33-52DB913084F3}" type="presParOf" srcId="{3DC39129-4E08-4C6B-87CF-6CDADE2EBB13}" destId="{77EFA8E8-1D84-450E-8950-50946FE7CC41}" srcOrd="0" destOrd="0" presId="urn:microsoft.com/office/officeart/2011/layout/CircleProcess"/>
    <dgm:cxn modelId="{EACE83EC-FEDB-4553-96BF-A0D5B1D6779A}" type="presParOf" srcId="{EBB62BF7-93A0-49D8-885B-04022B0B351E}" destId="{173082B7-D519-496F-A78C-52A71F3FB65C}" srcOrd="5" destOrd="0" presId="urn:microsoft.com/office/officeart/2011/layout/CircleProcess"/>
    <dgm:cxn modelId="{07B550A2-00BF-4492-AF5E-8BA65481EE57}" type="presParOf" srcId="{EBB62BF7-93A0-49D8-885B-04022B0B351E}" destId="{8E987E81-08F9-4C00-9D47-BE1E60674140}" srcOrd="6" destOrd="0" presId="urn:microsoft.com/office/officeart/2011/layout/CircleProcess"/>
    <dgm:cxn modelId="{32DDA693-18BD-469A-9050-96F6D11D00C8}" type="presParOf" srcId="{8E987E81-08F9-4C00-9D47-BE1E60674140}" destId="{359B0CA1-48DA-4EBC-9FB3-78FEDC7BD7D5}" srcOrd="0" destOrd="0" presId="urn:microsoft.com/office/officeart/2011/layout/CircleProcess"/>
    <dgm:cxn modelId="{016083C0-0882-4B7D-97E6-FD95A6DBCFC2}" type="presParOf" srcId="{EBB62BF7-93A0-49D8-885B-04022B0B351E}" destId="{BC990D00-1AE6-4B15-BED2-20776F0FD9DB}" srcOrd="7" destOrd="0" presId="urn:microsoft.com/office/officeart/2011/layout/CircleProcess"/>
    <dgm:cxn modelId="{A1D2A20F-635A-4199-A525-A7815035C261}" type="presParOf" srcId="{BC990D00-1AE6-4B15-BED2-20776F0FD9DB}" destId="{01DB2553-52BF-4FC0-B064-B007DBB2EA76}" srcOrd="0" destOrd="0" presId="urn:microsoft.com/office/officeart/2011/layout/CircleProcess"/>
    <dgm:cxn modelId="{810490CC-88BE-44CF-B3FD-B6793787A902}" type="presParOf" srcId="{EBB62BF7-93A0-49D8-885B-04022B0B351E}" destId="{874B70EA-85E5-4FAB-ACCD-E6E64CF70B1C}" srcOrd="8" destOrd="0" presId="urn:microsoft.com/office/officeart/2011/layout/CircleProcess"/>
    <dgm:cxn modelId="{B7775408-6852-4B7D-9A87-443641D29F7E}" type="presParOf" srcId="{EBB62BF7-93A0-49D8-885B-04022B0B351E}" destId="{9C29A77F-ECD7-466A-84FC-5F291D613352}" srcOrd="9" destOrd="0" presId="urn:microsoft.com/office/officeart/2011/layout/CircleProcess"/>
    <dgm:cxn modelId="{0B71C942-0C49-41C2-9F31-8E4007BFB9B9}" type="presParOf" srcId="{9C29A77F-ECD7-466A-84FC-5F291D613352}" destId="{D10A430E-83BA-4C54-82FA-C590496562A2}" srcOrd="0" destOrd="0" presId="urn:microsoft.com/office/officeart/2011/layout/CircleProcess"/>
    <dgm:cxn modelId="{5C7D3681-A2B0-4D85-9B21-3BA0FA6D0F06}" type="presParOf" srcId="{EBB62BF7-93A0-49D8-885B-04022B0B351E}" destId="{C40D0238-8FEF-4B84-BC4F-A51146EB9E1F}" srcOrd="10" destOrd="0" presId="urn:microsoft.com/office/officeart/2011/layout/CircleProcess"/>
    <dgm:cxn modelId="{8BF6A061-7CFB-4BDB-B415-49346CB9E2FD}" type="presParOf" srcId="{C40D0238-8FEF-4B84-BC4F-A51146EB9E1F}" destId="{DC86CB28-93AD-4406-93E3-D2548E2978FB}" srcOrd="0" destOrd="0" presId="urn:microsoft.com/office/officeart/2011/layout/CircleProcess"/>
    <dgm:cxn modelId="{0D2E1A6B-1450-47F9-99AE-65D5A6DA19FC}" type="presParOf" srcId="{EBB62BF7-93A0-49D8-885B-04022B0B351E}" destId="{C08E6E40-7600-47D3-9BA0-F8F929D01B79}" srcOrd="11" destOrd="0" presId="urn:microsoft.com/office/officeart/2011/layout/CircleProcess"/>
    <dgm:cxn modelId="{7916EC57-A243-4816-B49C-95AF4831F730}" type="presParOf" srcId="{EBB62BF7-93A0-49D8-885B-04022B0B351E}" destId="{AF8DEA37-AA60-4C74-8B60-8C55CE3864DF}" srcOrd="12" destOrd="0" presId="urn:microsoft.com/office/officeart/2011/layout/CircleProcess"/>
    <dgm:cxn modelId="{58A7EA2B-A5CF-42AC-9750-E5F56B277ED1}" type="presParOf" srcId="{AF8DEA37-AA60-4C74-8B60-8C55CE3864DF}" destId="{79CAC2F7-1053-4780-A3F0-5E33DCB40AFA}" srcOrd="0" destOrd="0" presId="urn:microsoft.com/office/officeart/2011/layout/CircleProcess"/>
    <dgm:cxn modelId="{8DE0AF20-15E5-43A4-963C-F9B923728DF0}" type="presParOf" srcId="{EBB62BF7-93A0-49D8-885B-04022B0B351E}" destId="{6D2CE3AE-4584-468A-9FFA-A37BC6AD090A}" srcOrd="13" destOrd="0" presId="urn:microsoft.com/office/officeart/2011/layout/CircleProcess"/>
    <dgm:cxn modelId="{289E036F-F4E3-4A67-A1D9-FDE049FB39DE}" type="presParOf" srcId="{6D2CE3AE-4584-468A-9FFA-A37BC6AD090A}" destId="{0CC1705C-23EB-4C82-BEE8-1338337C7E4B}" srcOrd="0" destOrd="0" presId="urn:microsoft.com/office/officeart/2011/layout/CircleProcess"/>
    <dgm:cxn modelId="{3EC01305-08FD-41CF-BCED-CEA8270B5CBF}" type="presParOf" srcId="{EBB62BF7-93A0-49D8-885B-04022B0B351E}" destId="{3779A018-D992-455E-9CF3-3CDA691E24E8}"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61108-F88B-456A-8ADC-61882A99E7E1}">
      <dsp:nvSpPr>
        <dsp:cNvPr id="0" name=""/>
        <dsp:cNvSpPr/>
      </dsp:nvSpPr>
      <dsp:spPr>
        <a:xfrm rot="2563277">
          <a:off x="4057115" y="3056513"/>
          <a:ext cx="655879" cy="35815"/>
        </a:xfrm>
        <a:custGeom>
          <a:avLst/>
          <a:gdLst/>
          <a:ahLst/>
          <a:cxnLst/>
          <a:rect l="0" t="0" r="0" b="0"/>
          <a:pathLst>
            <a:path>
              <a:moveTo>
                <a:pt x="0" y="17907"/>
              </a:moveTo>
              <a:lnTo>
                <a:pt x="655879" y="179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B74DC8-972A-448A-A6DF-1A77ECC02DC5}">
      <dsp:nvSpPr>
        <dsp:cNvPr id="0" name=""/>
        <dsp:cNvSpPr/>
      </dsp:nvSpPr>
      <dsp:spPr>
        <a:xfrm rot="21572971">
          <a:off x="4144112" y="2147557"/>
          <a:ext cx="1130904" cy="35815"/>
        </a:xfrm>
        <a:custGeom>
          <a:avLst/>
          <a:gdLst/>
          <a:ahLst/>
          <a:cxnLst/>
          <a:rect l="0" t="0" r="0" b="0"/>
          <a:pathLst>
            <a:path>
              <a:moveTo>
                <a:pt x="0" y="17907"/>
              </a:moveTo>
              <a:lnTo>
                <a:pt x="1130904" y="179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1A8805-0A07-4C94-9B6D-4D646DED676F}">
      <dsp:nvSpPr>
        <dsp:cNvPr id="0" name=""/>
        <dsp:cNvSpPr/>
      </dsp:nvSpPr>
      <dsp:spPr>
        <a:xfrm rot="19037681">
          <a:off x="4056782" y="1258444"/>
          <a:ext cx="658856" cy="35815"/>
        </a:xfrm>
        <a:custGeom>
          <a:avLst/>
          <a:gdLst/>
          <a:ahLst/>
          <a:cxnLst/>
          <a:rect l="0" t="0" r="0" b="0"/>
          <a:pathLst>
            <a:path>
              <a:moveTo>
                <a:pt x="0" y="17907"/>
              </a:moveTo>
              <a:lnTo>
                <a:pt x="658856" y="179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90F4D6-3870-4EDC-93E5-2BE3748883C0}">
      <dsp:nvSpPr>
        <dsp:cNvPr id="0" name=""/>
        <dsp:cNvSpPr/>
      </dsp:nvSpPr>
      <dsp:spPr>
        <a:xfrm>
          <a:off x="2365642" y="1129500"/>
          <a:ext cx="2092337" cy="2092337"/>
        </a:xfrm>
        <a:prstGeom prst="ellipse">
          <a:avLst/>
        </a:prstGeom>
        <a:solidFill>
          <a:srgbClr val="00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B929FB-3FC9-458D-92D9-BCFD8A559883}">
      <dsp:nvSpPr>
        <dsp:cNvPr id="0" name=""/>
        <dsp:cNvSpPr/>
      </dsp:nvSpPr>
      <dsp:spPr>
        <a:xfrm>
          <a:off x="4464111" y="877"/>
          <a:ext cx="1247907" cy="1255402"/>
        </a:xfrm>
        <a:prstGeom prst="ellipse">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tr-TR" sz="1200" kern="1200" dirty="0"/>
            <a:t>OCCUPATION</a:t>
          </a:r>
        </a:p>
      </dsp:txBody>
      <dsp:txXfrm>
        <a:off x="4646863" y="184726"/>
        <a:ext cx="882403" cy="887704"/>
      </dsp:txXfrm>
    </dsp:sp>
    <dsp:sp modelId="{EDCDB049-08AB-4237-B28D-F8DB57BA9EF5}">
      <dsp:nvSpPr>
        <dsp:cNvPr id="0" name=""/>
        <dsp:cNvSpPr/>
      </dsp:nvSpPr>
      <dsp:spPr>
        <a:xfrm>
          <a:off x="5846927" y="877"/>
          <a:ext cx="1871861" cy="1255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tr-TR" sz="1400" b="1" kern="1200" dirty="0" err="1"/>
            <a:t>type</a:t>
          </a:r>
          <a:r>
            <a:rPr lang="tr-TR" sz="1400" b="1" kern="1200" dirty="0"/>
            <a:t> of </a:t>
          </a:r>
          <a:r>
            <a:rPr lang="tr-TR" sz="1400" b="1" kern="1200" dirty="0" err="1"/>
            <a:t>work</a:t>
          </a:r>
          <a:r>
            <a:rPr lang="tr-TR" sz="1400" b="1" kern="1200" dirty="0"/>
            <a:t> </a:t>
          </a:r>
          <a:r>
            <a:rPr lang="tr-TR" sz="1400" b="1" kern="1200" dirty="0" err="1"/>
            <a:t>that</a:t>
          </a:r>
          <a:r>
            <a:rPr lang="tr-TR" sz="1400" b="1" kern="1200" dirty="0"/>
            <a:t> </a:t>
          </a:r>
          <a:r>
            <a:rPr lang="tr-TR" sz="1400" b="1" kern="1200" dirty="0" err="1"/>
            <a:t>includes</a:t>
          </a:r>
          <a:r>
            <a:rPr lang="tr-TR" sz="1400" b="1" kern="1200" dirty="0"/>
            <a:t> </a:t>
          </a:r>
          <a:r>
            <a:rPr lang="tr-TR" sz="1400" b="1" kern="1200" dirty="0" err="1"/>
            <a:t>tasks</a:t>
          </a:r>
          <a:r>
            <a:rPr lang="tr-TR" sz="1400" b="1" kern="1200" dirty="0"/>
            <a:t>, </a:t>
          </a:r>
          <a:r>
            <a:rPr lang="tr-TR" sz="1400" b="1" kern="1200" dirty="0" err="1"/>
            <a:t>education</a:t>
          </a:r>
          <a:r>
            <a:rPr lang="tr-TR" sz="1400" b="1" kern="1200" dirty="0"/>
            <a:t> </a:t>
          </a:r>
          <a:r>
            <a:rPr lang="tr-TR" sz="1400" b="1" kern="1200" dirty="0" err="1"/>
            <a:t>and</a:t>
          </a:r>
          <a:r>
            <a:rPr lang="tr-TR" sz="1400" b="1" kern="1200" dirty="0"/>
            <a:t> </a:t>
          </a:r>
          <a:r>
            <a:rPr lang="tr-TR" sz="1400" b="1" kern="1200" dirty="0" err="1"/>
            <a:t>training</a:t>
          </a:r>
          <a:r>
            <a:rPr lang="tr-TR" sz="1400" b="1" kern="1200" dirty="0"/>
            <a:t>, </a:t>
          </a:r>
          <a:r>
            <a:rPr lang="tr-TR" sz="1400" b="1" kern="1200" dirty="0" err="1"/>
            <a:t>typical</a:t>
          </a:r>
          <a:r>
            <a:rPr lang="tr-TR" sz="1400" b="1" kern="1200" dirty="0"/>
            <a:t> </a:t>
          </a:r>
          <a:r>
            <a:rPr lang="tr-TR" sz="1400" b="1" kern="1200" dirty="0" err="1"/>
            <a:t>wages</a:t>
          </a:r>
          <a:r>
            <a:rPr lang="tr-TR" sz="1400" b="1" kern="1200" dirty="0"/>
            <a:t>, </a:t>
          </a:r>
          <a:r>
            <a:rPr lang="tr-TR" sz="1400" b="1" kern="1200" dirty="0" err="1"/>
            <a:t>work</a:t>
          </a:r>
          <a:r>
            <a:rPr lang="tr-TR" sz="1400" b="1" kern="1200" dirty="0"/>
            <a:t> </a:t>
          </a:r>
          <a:r>
            <a:rPr lang="tr-TR" sz="1400" b="1" kern="1200" dirty="0" err="1"/>
            <a:t>settings</a:t>
          </a:r>
          <a:r>
            <a:rPr lang="tr-TR" sz="1400" b="1" kern="1200" dirty="0"/>
            <a:t>, </a:t>
          </a:r>
          <a:r>
            <a:rPr lang="tr-TR" sz="1400" b="1" kern="1200" dirty="0" err="1"/>
            <a:t>and</a:t>
          </a:r>
          <a:r>
            <a:rPr lang="tr-TR" sz="1400" b="1" kern="1200" dirty="0"/>
            <a:t> </a:t>
          </a:r>
          <a:r>
            <a:rPr lang="tr-TR" sz="1400" b="1" kern="1200" dirty="0" err="1"/>
            <a:t>other</a:t>
          </a:r>
          <a:r>
            <a:rPr lang="tr-TR" sz="1400" b="1" kern="1200" dirty="0"/>
            <a:t> </a:t>
          </a:r>
          <a:r>
            <a:rPr lang="tr-TR" sz="1400" b="1" kern="1200" dirty="0" err="1"/>
            <a:t>factors</a:t>
          </a:r>
          <a:endParaRPr lang="tr-TR" sz="1400" b="1" kern="1200" dirty="0"/>
        </a:p>
      </dsp:txBody>
      <dsp:txXfrm>
        <a:off x="5846927" y="877"/>
        <a:ext cx="1871861" cy="1255402"/>
      </dsp:txXfrm>
    </dsp:sp>
    <dsp:sp modelId="{4C83822F-CCE3-4B8A-877B-B2930FC6DE92}">
      <dsp:nvSpPr>
        <dsp:cNvPr id="0" name=""/>
        <dsp:cNvSpPr/>
      </dsp:nvSpPr>
      <dsp:spPr>
        <a:xfrm>
          <a:off x="5274978" y="1528308"/>
          <a:ext cx="1274509" cy="1255402"/>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tr-TR" sz="2100" kern="1200" dirty="0"/>
            <a:t>HEALTH</a:t>
          </a:r>
        </a:p>
      </dsp:txBody>
      <dsp:txXfrm>
        <a:off x="5461626" y="1712157"/>
        <a:ext cx="901213" cy="887704"/>
      </dsp:txXfrm>
    </dsp:sp>
    <dsp:sp modelId="{E83D9169-F46D-4136-BA69-A3B6B96BF6A8}">
      <dsp:nvSpPr>
        <dsp:cNvPr id="0" name=""/>
        <dsp:cNvSpPr/>
      </dsp:nvSpPr>
      <dsp:spPr>
        <a:xfrm>
          <a:off x="6651144" y="1528308"/>
          <a:ext cx="1911764" cy="1255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tr-TR" sz="1400" b="1" kern="1200" dirty="0" err="1"/>
            <a:t>state</a:t>
          </a:r>
          <a:r>
            <a:rPr lang="tr-TR" sz="1400" b="1" kern="1200" dirty="0"/>
            <a:t> of </a:t>
          </a:r>
          <a:r>
            <a:rPr lang="tr-TR" sz="1400" b="1" kern="1200" dirty="0" err="1"/>
            <a:t>complete</a:t>
          </a:r>
          <a:r>
            <a:rPr lang="tr-TR" sz="1400" b="1" kern="1200" dirty="0"/>
            <a:t> </a:t>
          </a:r>
          <a:r>
            <a:rPr lang="tr-TR" sz="1400" b="1" kern="1200" dirty="0" err="1"/>
            <a:t>physical</a:t>
          </a:r>
          <a:r>
            <a:rPr lang="tr-TR" sz="1400" b="1" kern="1200" dirty="0"/>
            <a:t>, </a:t>
          </a:r>
          <a:r>
            <a:rPr lang="tr-TR" sz="1400" b="1" kern="1200" dirty="0" err="1"/>
            <a:t>mental</a:t>
          </a:r>
          <a:r>
            <a:rPr lang="tr-TR" sz="1400" b="1" kern="1200" dirty="0"/>
            <a:t> </a:t>
          </a:r>
          <a:r>
            <a:rPr lang="tr-TR" sz="1400" b="1" kern="1200" dirty="0" err="1"/>
            <a:t>and</a:t>
          </a:r>
          <a:r>
            <a:rPr lang="tr-TR" sz="1400" b="1" kern="1200" dirty="0"/>
            <a:t> </a:t>
          </a:r>
          <a:r>
            <a:rPr lang="tr-TR" sz="1400" b="1" kern="1200" dirty="0" err="1"/>
            <a:t>social</a:t>
          </a:r>
          <a:r>
            <a:rPr lang="tr-TR" sz="1400" b="1" kern="1200" dirty="0"/>
            <a:t> </a:t>
          </a:r>
          <a:r>
            <a:rPr lang="tr-TR" sz="1400" b="1" kern="1200" dirty="0" err="1"/>
            <a:t>well-being</a:t>
          </a:r>
          <a:r>
            <a:rPr lang="tr-TR" sz="1400" b="1" kern="1200" dirty="0"/>
            <a:t> </a:t>
          </a:r>
          <a:r>
            <a:rPr lang="tr-TR" sz="1400" b="1" kern="1200" dirty="0" err="1"/>
            <a:t>and</a:t>
          </a:r>
          <a:r>
            <a:rPr lang="tr-TR" sz="1400" b="1" kern="1200" dirty="0"/>
            <a:t> not </a:t>
          </a:r>
          <a:r>
            <a:rPr lang="tr-TR" sz="1400" b="1" kern="1200" dirty="0" err="1"/>
            <a:t>merely</a:t>
          </a:r>
          <a:r>
            <a:rPr lang="tr-TR" sz="1400" b="1" kern="1200" dirty="0"/>
            <a:t> </a:t>
          </a:r>
          <a:r>
            <a:rPr lang="tr-TR" sz="1400" b="1" kern="1200" dirty="0" err="1"/>
            <a:t>the</a:t>
          </a:r>
          <a:r>
            <a:rPr lang="tr-TR" sz="1400" b="1" kern="1200" dirty="0"/>
            <a:t> </a:t>
          </a:r>
          <a:r>
            <a:rPr lang="tr-TR" sz="1400" b="1" kern="1200" dirty="0" err="1"/>
            <a:t>absence</a:t>
          </a:r>
          <a:r>
            <a:rPr lang="tr-TR" sz="1400" b="1" kern="1200" dirty="0"/>
            <a:t> of </a:t>
          </a:r>
          <a:r>
            <a:rPr lang="tr-TR" sz="1400" b="1" kern="1200" dirty="0" err="1"/>
            <a:t>disease</a:t>
          </a:r>
          <a:r>
            <a:rPr lang="tr-TR" sz="1400" b="1" kern="1200" dirty="0"/>
            <a:t> </a:t>
          </a:r>
          <a:r>
            <a:rPr lang="tr-TR" sz="1400" b="1" kern="1200" dirty="0" err="1"/>
            <a:t>or</a:t>
          </a:r>
          <a:r>
            <a:rPr lang="tr-TR" sz="1400" b="1" kern="1200" dirty="0"/>
            <a:t> </a:t>
          </a:r>
          <a:r>
            <a:rPr lang="tr-TR" sz="1400" b="1" kern="1200" dirty="0" err="1"/>
            <a:t>infirmity</a:t>
          </a:r>
          <a:endParaRPr lang="tr-TR" sz="1400" kern="1200" dirty="0"/>
        </a:p>
      </dsp:txBody>
      <dsp:txXfrm>
        <a:off x="6651144" y="1528308"/>
        <a:ext cx="1911764" cy="1255402"/>
      </dsp:txXfrm>
    </dsp:sp>
    <dsp:sp modelId="{47FB23F0-4DD0-4CFC-9AA4-ECF522C12B0F}">
      <dsp:nvSpPr>
        <dsp:cNvPr id="0" name=""/>
        <dsp:cNvSpPr/>
      </dsp:nvSpPr>
      <dsp:spPr>
        <a:xfrm>
          <a:off x="4459427" y="3095057"/>
          <a:ext cx="1255402" cy="1255402"/>
        </a:xfrm>
        <a:prstGeom prst="ellipse">
          <a:avLst/>
        </a:prstGeom>
        <a:solidFill>
          <a:srgbClr val="0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tr-TR" sz="2100" kern="1200" dirty="0"/>
            <a:t>SAFETY</a:t>
          </a:r>
        </a:p>
      </dsp:txBody>
      <dsp:txXfrm>
        <a:off x="4643276" y="3278906"/>
        <a:ext cx="887704" cy="887704"/>
      </dsp:txXfrm>
    </dsp:sp>
    <dsp:sp modelId="{4D8C0A25-CB29-4A87-A84D-49F61BAA1D36}">
      <dsp:nvSpPr>
        <dsp:cNvPr id="0" name=""/>
        <dsp:cNvSpPr/>
      </dsp:nvSpPr>
      <dsp:spPr>
        <a:xfrm>
          <a:off x="5840369" y="3095057"/>
          <a:ext cx="1883103" cy="1255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533400">
            <a:lnSpc>
              <a:spcPct val="90000"/>
            </a:lnSpc>
            <a:spcBef>
              <a:spcPct val="0"/>
            </a:spcBef>
            <a:spcAft>
              <a:spcPct val="15000"/>
            </a:spcAft>
            <a:buChar char="•"/>
          </a:pPr>
          <a:r>
            <a:rPr lang="tr-TR" sz="1200" b="1" kern="1200" dirty="0" err="1"/>
            <a:t>state</a:t>
          </a:r>
          <a:r>
            <a:rPr lang="tr-TR" sz="1200" b="1" kern="1200" dirty="0"/>
            <a:t> in </a:t>
          </a:r>
          <a:r>
            <a:rPr lang="tr-TR" sz="1200" b="1" kern="1200" dirty="0" err="1"/>
            <a:t>which</a:t>
          </a:r>
          <a:r>
            <a:rPr lang="tr-TR" sz="1200" b="1" kern="1200" dirty="0"/>
            <a:t> </a:t>
          </a:r>
          <a:r>
            <a:rPr lang="tr-TR" sz="1200" b="1" kern="1200" dirty="0" err="1"/>
            <a:t>hazards</a:t>
          </a:r>
          <a:r>
            <a:rPr lang="tr-TR" sz="1200" b="1" kern="1200" dirty="0"/>
            <a:t> </a:t>
          </a:r>
          <a:r>
            <a:rPr lang="tr-TR" sz="1200" b="1" kern="1200" dirty="0" err="1"/>
            <a:t>and</a:t>
          </a:r>
          <a:r>
            <a:rPr lang="tr-TR" sz="1200" b="1" kern="1200" dirty="0"/>
            <a:t> </a:t>
          </a:r>
          <a:r>
            <a:rPr lang="tr-TR" sz="1200" b="1" kern="1200" dirty="0" err="1"/>
            <a:t>conditions</a:t>
          </a:r>
          <a:r>
            <a:rPr lang="tr-TR" sz="1200" b="1" kern="1200" dirty="0"/>
            <a:t> </a:t>
          </a:r>
          <a:r>
            <a:rPr lang="tr-TR" sz="1200" b="1" kern="1200" dirty="0" err="1"/>
            <a:t>leading</a:t>
          </a:r>
          <a:r>
            <a:rPr lang="tr-TR" sz="1200" b="1" kern="1200" dirty="0"/>
            <a:t> </a:t>
          </a:r>
          <a:r>
            <a:rPr lang="tr-TR" sz="1200" b="1" kern="1200" dirty="0" err="1"/>
            <a:t>to</a:t>
          </a:r>
          <a:r>
            <a:rPr lang="tr-TR" sz="1200" b="1" kern="1200" dirty="0"/>
            <a:t> </a:t>
          </a:r>
          <a:r>
            <a:rPr lang="tr-TR" sz="1200" b="1" kern="1200" dirty="0" err="1"/>
            <a:t>physical</a:t>
          </a:r>
          <a:r>
            <a:rPr lang="tr-TR" sz="1200" b="1" kern="1200" dirty="0"/>
            <a:t>, </a:t>
          </a:r>
          <a:r>
            <a:rPr lang="tr-TR" sz="1200" b="1" kern="1200" dirty="0" err="1"/>
            <a:t>psychological</a:t>
          </a:r>
          <a:r>
            <a:rPr lang="tr-TR" sz="1200" b="1" kern="1200" dirty="0"/>
            <a:t> </a:t>
          </a:r>
          <a:r>
            <a:rPr lang="tr-TR" sz="1200" b="1" kern="1200" dirty="0" err="1"/>
            <a:t>or</a:t>
          </a:r>
          <a:r>
            <a:rPr lang="tr-TR" sz="1200" b="1" kern="1200" dirty="0"/>
            <a:t> </a:t>
          </a:r>
          <a:r>
            <a:rPr lang="tr-TR" sz="1200" b="1" kern="1200" dirty="0" err="1"/>
            <a:t>material</a:t>
          </a:r>
          <a:r>
            <a:rPr lang="tr-TR" sz="1200" b="1" kern="1200" dirty="0"/>
            <a:t> </a:t>
          </a:r>
          <a:r>
            <a:rPr lang="tr-TR" sz="1200" b="1" kern="1200" dirty="0" err="1"/>
            <a:t>harm</a:t>
          </a:r>
          <a:r>
            <a:rPr lang="tr-TR" sz="1200" b="1" kern="1200" dirty="0"/>
            <a:t> </a:t>
          </a:r>
          <a:r>
            <a:rPr lang="tr-TR" sz="1200" b="1" kern="1200" dirty="0" err="1"/>
            <a:t>are</a:t>
          </a:r>
          <a:r>
            <a:rPr lang="tr-TR" sz="1200" b="1" kern="1200" dirty="0"/>
            <a:t> </a:t>
          </a:r>
          <a:r>
            <a:rPr lang="tr-TR" sz="1200" b="1" kern="1200" dirty="0" err="1"/>
            <a:t>controlled</a:t>
          </a:r>
          <a:r>
            <a:rPr lang="tr-TR" sz="1200" b="1" kern="1200" dirty="0"/>
            <a:t> in </a:t>
          </a:r>
          <a:r>
            <a:rPr lang="tr-TR" sz="1200" b="1" kern="1200" dirty="0" err="1"/>
            <a:t>order</a:t>
          </a:r>
          <a:r>
            <a:rPr lang="tr-TR" sz="1200" b="1" kern="1200" dirty="0"/>
            <a:t> </a:t>
          </a:r>
          <a:r>
            <a:rPr lang="tr-TR" sz="1200" b="1" kern="1200" dirty="0" err="1"/>
            <a:t>to</a:t>
          </a:r>
          <a:r>
            <a:rPr lang="tr-TR" sz="1200" b="1" kern="1200" dirty="0"/>
            <a:t> </a:t>
          </a:r>
          <a:r>
            <a:rPr lang="tr-TR" sz="1200" b="1" kern="1200" dirty="0" err="1"/>
            <a:t>preserve</a:t>
          </a:r>
          <a:r>
            <a:rPr lang="tr-TR" sz="1200" b="1" kern="1200" dirty="0"/>
            <a:t> </a:t>
          </a:r>
          <a:r>
            <a:rPr lang="tr-TR" sz="1200" b="1" kern="1200" dirty="0" err="1"/>
            <a:t>the</a:t>
          </a:r>
          <a:r>
            <a:rPr lang="tr-TR" sz="1200" b="1" kern="1200" dirty="0"/>
            <a:t> </a:t>
          </a:r>
          <a:r>
            <a:rPr lang="tr-TR" sz="1200" b="1" kern="1200" dirty="0" err="1"/>
            <a:t>health</a:t>
          </a:r>
          <a:r>
            <a:rPr lang="tr-TR" sz="1200" b="1" kern="1200" dirty="0"/>
            <a:t> </a:t>
          </a:r>
          <a:r>
            <a:rPr lang="tr-TR" sz="1200" b="1" kern="1200" dirty="0" err="1"/>
            <a:t>and</a:t>
          </a:r>
          <a:r>
            <a:rPr lang="tr-TR" sz="1200" b="1" kern="1200" dirty="0"/>
            <a:t> </a:t>
          </a:r>
          <a:r>
            <a:rPr lang="tr-TR" sz="1200" b="1" kern="1200" dirty="0" err="1"/>
            <a:t>well-being</a:t>
          </a:r>
          <a:r>
            <a:rPr lang="tr-TR" sz="1200" b="1" kern="1200" dirty="0"/>
            <a:t> of </a:t>
          </a:r>
          <a:r>
            <a:rPr lang="tr-TR" sz="1200" b="1" kern="1200" dirty="0" err="1"/>
            <a:t>individuals</a:t>
          </a:r>
          <a:r>
            <a:rPr lang="tr-TR" sz="1200" b="1" kern="1200" dirty="0"/>
            <a:t> </a:t>
          </a:r>
          <a:r>
            <a:rPr lang="tr-TR" sz="1200" b="1" kern="1200" dirty="0" err="1"/>
            <a:t>and</a:t>
          </a:r>
          <a:r>
            <a:rPr lang="tr-TR" sz="1200" b="1" kern="1200" dirty="0"/>
            <a:t> </a:t>
          </a:r>
          <a:r>
            <a:rPr lang="tr-TR" sz="1200" b="1" kern="1200" dirty="0" err="1"/>
            <a:t>the</a:t>
          </a:r>
          <a:r>
            <a:rPr lang="tr-TR" sz="1200" b="1" kern="1200" dirty="0"/>
            <a:t> </a:t>
          </a:r>
          <a:r>
            <a:rPr lang="tr-TR" sz="1200" b="1" kern="1200" dirty="0" err="1"/>
            <a:t>community</a:t>
          </a:r>
          <a:endParaRPr lang="tr-TR" sz="1200" b="1" kern="1200" dirty="0"/>
        </a:p>
      </dsp:txBody>
      <dsp:txXfrm>
        <a:off x="5840369" y="3095057"/>
        <a:ext cx="1883103" cy="1255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F50C0-84B4-42D8-90D6-336D4A23AA11}">
      <dsp:nvSpPr>
        <dsp:cNvPr id="0" name=""/>
        <dsp:cNvSpPr/>
      </dsp:nvSpPr>
      <dsp:spPr>
        <a:xfrm>
          <a:off x="1507996" y="1040108"/>
          <a:ext cx="2908163" cy="958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tr-TR" sz="3200" kern="1200" dirty="0"/>
            <a:t>SOURCE</a:t>
          </a:r>
        </a:p>
      </dsp:txBody>
      <dsp:txXfrm>
        <a:off x="1507996" y="1040108"/>
        <a:ext cx="2908163" cy="958371"/>
      </dsp:txXfrm>
    </dsp:sp>
    <dsp:sp modelId="{872BF2CD-CAC4-494E-B567-A8ECBAE8DE2F}">
      <dsp:nvSpPr>
        <dsp:cNvPr id="0" name=""/>
        <dsp:cNvSpPr/>
      </dsp:nvSpPr>
      <dsp:spPr>
        <a:xfrm>
          <a:off x="3951595" y="2522498"/>
          <a:ext cx="2376463" cy="777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tr-TR" sz="3200" kern="1200" dirty="0"/>
            <a:t>PATH</a:t>
          </a:r>
        </a:p>
      </dsp:txBody>
      <dsp:txXfrm>
        <a:off x="3951595" y="2522498"/>
        <a:ext cx="2376463" cy="777694"/>
      </dsp:txXfrm>
    </dsp:sp>
    <dsp:sp modelId="{54987EC6-447C-470D-8A91-4382D164C486}">
      <dsp:nvSpPr>
        <dsp:cNvPr id="0" name=""/>
        <dsp:cNvSpPr/>
      </dsp:nvSpPr>
      <dsp:spPr>
        <a:xfrm>
          <a:off x="1504692" y="748631"/>
          <a:ext cx="231331" cy="23133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BC4889-D898-46FE-8F9A-08C6FF3546E9}">
      <dsp:nvSpPr>
        <dsp:cNvPr id="0" name=""/>
        <dsp:cNvSpPr/>
      </dsp:nvSpPr>
      <dsp:spPr>
        <a:xfrm>
          <a:off x="1666623" y="424767"/>
          <a:ext cx="231331" cy="231331"/>
        </a:xfrm>
        <a:prstGeom prst="ellipse">
          <a:avLst/>
        </a:prstGeom>
        <a:solidFill>
          <a:schemeClr val="accent3">
            <a:hueOff val="150589"/>
            <a:satOff val="5556"/>
            <a:lumOff val="-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F9743F-D335-4092-9C65-2D9EC1787A78}">
      <dsp:nvSpPr>
        <dsp:cNvPr id="0" name=""/>
        <dsp:cNvSpPr/>
      </dsp:nvSpPr>
      <dsp:spPr>
        <a:xfrm>
          <a:off x="2055260" y="489540"/>
          <a:ext cx="363520" cy="363520"/>
        </a:xfrm>
        <a:prstGeom prst="ellipse">
          <a:avLst/>
        </a:prstGeom>
        <a:solidFill>
          <a:schemeClr val="accent3">
            <a:hueOff val="301178"/>
            <a:satOff val="11111"/>
            <a:lumOff val="-1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F3BF6-A094-4F11-BEEC-DA77F5A81B34}">
      <dsp:nvSpPr>
        <dsp:cNvPr id="0" name=""/>
        <dsp:cNvSpPr/>
      </dsp:nvSpPr>
      <dsp:spPr>
        <a:xfrm>
          <a:off x="2379123" y="133290"/>
          <a:ext cx="231331" cy="231331"/>
        </a:xfrm>
        <a:prstGeom prst="ellipse">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D36D8A-FFC4-4971-8101-32BA15E27002}">
      <dsp:nvSpPr>
        <dsp:cNvPr id="0" name=""/>
        <dsp:cNvSpPr/>
      </dsp:nvSpPr>
      <dsp:spPr>
        <a:xfrm>
          <a:off x="2800146" y="3745"/>
          <a:ext cx="231331" cy="231331"/>
        </a:xfrm>
        <a:prstGeom prst="ellipse">
          <a:avLst/>
        </a:prstGeom>
        <a:solidFill>
          <a:schemeClr val="accent3">
            <a:hueOff val="602355"/>
            <a:satOff val="22222"/>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7786D1-B48B-47BA-ACF3-80C80D92FC0B}">
      <dsp:nvSpPr>
        <dsp:cNvPr id="0" name=""/>
        <dsp:cNvSpPr/>
      </dsp:nvSpPr>
      <dsp:spPr>
        <a:xfrm>
          <a:off x="3318328" y="230449"/>
          <a:ext cx="231331" cy="231331"/>
        </a:xfrm>
        <a:prstGeom prst="ellipse">
          <a:avLst/>
        </a:prstGeom>
        <a:solidFill>
          <a:schemeClr val="accent3">
            <a:hueOff val="752944"/>
            <a:satOff val="27778"/>
            <a:lumOff val="-4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556595-8CF7-412C-A6D6-9675DCA98748}">
      <dsp:nvSpPr>
        <dsp:cNvPr id="0" name=""/>
        <dsp:cNvSpPr/>
      </dsp:nvSpPr>
      <dsp:spPr>
        <a:xfrm>
          <a:off x="3642191" y="392381"/>
          <a:ext cx="363520" cy="363520"/>
        </a:xfrm>
        <a:prstGeom prst="ellipse">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8E21D-8C6C-4A3A-AACC-D66E2FFB7567}">
      <dsp:nvSpPr>
        <dsp:cNvPr id="0" name=""/>
        <dsp:cNvSpPr/>
      </dsp:nvSpPr>
      <dsp:spPr>
        <a:xfrm>
          <a:off x="4095600" y="748631"/>
          <a:ext cx="231331" cy="231331"/>
        </a:xfrm>
        <a:prstGeom prst="ellipse">
          <a:avLst/>
        </a:prstGeom>
        <a:solidFill>
          <a:schemeClr val="accent3">
            <a:hueOff val="1054122"/>
            <a:satOff val="38889"/>
            <a:lumOff val="-5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5AE22-3A6B-4BFA-ADFE-03F134FA3942}">
      <dsp:nvSpPr>
        <dsp:cNvPr id="0" name=""/>
        <dsp:cNvSpPr/>
      </dsp:nvSpPr>
      <dsp:spPr>
        <a:xfrm>
          <a:off x="4289919" y="1104881"/>
          <a:ext cx="231331" cy="231331"/>
        </a:xfrm>
        <a:prstGeom prst="ellipse">
          <a:avLst/>
        </a:prstGeom>
        <a:solidFill>
          <a:schemeClr val="accent3">
            <a:hueOff val="1204711"/>
            <a:satOff val="44444"/>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5B150A-22DF-4830-B879-EB3F66D82DA4}">
      <dsp:nvSpPr>
        <dsp:cNvPr id="0" name=""/>
        <dsp:cNvSpPr/>
      </dsp:nvSpPr>
      <dsp:spPr>
        <a:xfrm>
          <a:off x="2605828" y="424767"/>
          <a:ext cx="594851" cy="594851"/>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A7993-77F0-4162-8AC8-40AE950DD143}">
      <dsp:nvSpPr>
        <dsp:cNvPr id="0" name=""/>
        <dsp:cNvSpPr/>
      </dsp:nvSpPr>
      <dsp:spPr>
        <a:xfrm>
          <a:off x="1342760" y="1655449"/>
          <a:ext cx="231331" cy="231331"/>
        </a:xfrm>
        <a:prstGeom prst="ellipse">
          <a:avLst/>
        </a:prstGeom>
        <a:solidFill>
          <a:schemeClr val="accent3">
            <a:hueOff val="1505888"/>
            <a:satOff val="55556"/>
            <a:lumOff val="-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D984F-5622-4AEE-894B-ABB5B0DE9006}">
      <dsp:nvSpPr>
        <dsp:cNvPr id="0" name=""/>
        <dsp:cNvSpPr/>
      </dsp:nvSpPr>
      <dsp:spPr>
        <a:xfrm>
          <a:off x="1537078" y="1946926"/>
          <a:ext cx="363520" cy="363520"/>
        </a:xfrm>
        <a:prstGeom prst="ellipse">
          <a:avLst/>
        </a:prstGeom>
        <a:solidFill>
          <a:schemeClr val="accent3">
            <a:hueOff val="1656477"/>
            <a:satOff val="61111"/>
            <a:lumOff val="-8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4DEC79-AE83-427E-A756-F2A7591E2CD5}">
      <dsp:nvSpPr>
        <dsp:cNvPr id="0" name=""/>
        <dsp:cNvSpPr/>
      </dsp:nvSpPr>
      <dsp:spPr>
        <a:xfrm>
          <a:off x="2022873" y="2206017"/>
          <a:ext cx="528756" cy="528756"/>
        </a:xfrm>
        <a:prstGeom prst="ellipse">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95339-B796-4406-9BA1-5D1537C4A1BD}">
      <dsp:nvSpPr>
        <dsp:cNvPr id="0" name=""/>
        <dsp:cNvSpPr/>
      </dsp:nvSpPr>
      <dsp:spPr>
        <a:xfrm>
          <a:off x="2702987" y="2627040"/>
          <a:ext cx="231331" cy="231331"/>
        </a:xfrm>
        <a:prstGeom prst="ellipse">
          <a:avLst/>
        </a:prstGeom>
        <a:solidFill>
          <a:schemeClr val="accent3">
            <a:hueOff val="1957655"/>
            <a:satOff val="72222"/>
            <a:lumOff val="-10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253D1C-01B3-4C5A-8F5D-792B8C28FCE8}">
      <dsp:nvSpPr>
        <dsp:cNvPr id="0" name=""/>
        <dsp:cNvSpPr/>
      </dsp:nvSpPr>
      <dsp:spPr>
        <a:xfrm>
          <a:off x="2832532" y="2206017"/>
          <a:ext cx="363520" cy="363520"/>
        </a:xfrm>
        <a:prstGeom prst="ellipse">
          <a:avLst/>
        </a:prstGeom>
        <a:solidFill>
          <a:schemeClr val="accent3">
            <a:hueOff val="2108244"/>
            <a:satOff val="77778"/>
            <a:lumOff val="-1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CDCC8-4753-4ED0-85C8-3AB609FF8FB6}">
      <dsp:nvSpPr>
        <dsp:cNvPr id="0" name=""/>
        <dsp:cNvSpPr/>
      </dsp:nvSpPr>
      <dsp:spPr>
        <a:xfrm>
          <a:off x="3156396" y="2659426"/>
          <a:ext cx="231331" cy="231331"/>
        </a:xfrm>
        <a:prstGeom prst="ellipse">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C2F1CA-03C2-41D4-92AA-5C5C4C79C125}">
      <dsp:nvSpPr>
        <dsp:cNvPr id="0" name=""/>
        <dsp:cNvSpPr/>
      </dsp:nvSpPr>
      <dsp:spPr>
        <a:xfrm>
          <a:off x="3447873" y="2141244"/>
          <a:ext cx="528756" cy="528756"/>
        </a:xfrm>
        <a:prstGeom prst="ellipse">
          <a:avLst/>
        </a:prstGeom>
        <a:solidFill>
          <a:schemeClr val="accent3">
            <a:hueOff val="2409421"/>
            <a:satOff val="88889"/>
            <a:lumOff val="-13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9CA78-0DAD-4117-A110-1B548975E39D}">
      <dsp:nvSpPr>
        <dsp:cNvPr id="0" name=""/>
        <dsp:cNvSpPr/>
      </dsp:nvSpPr>
      <dsp:spPr>
        <a:xfrm>
          <a:off x="4160373" y="2011699"/>
          <a:ext cx="363520" cy="363520"/>
        </a:xfrm>
        <a:prstGeom prst="ellipse">
          <a:avLst/>
        </a:prstGeom>
        <a:solidFill>
          <a:schemeClr val="accent3">
            <a:hueOff val="2560010"/>
            <a:satOff val="94444"/>
            <a:lumOff val="-13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7FEFD9-CCAC-4A7D-AACA-16E3294766B1}">
      <dsp:nvSpPr>
        <dsp:cNvPr id="0" name=""/>
        <dsp:cNvSpPr/>
      </dsp:nvSpPr>
      <dsp:spPr>
        <a:xfrm>
          <a:off x="4523894" y="489001"/>
          <a:ext cx="1067607" cy="2038179"/>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C740A7-CAE0-4614-8574-39BED0054BD6}">
      <dsp:nvSpPr>
        <dsp:cNvPr id="0" name=""/>
        <dsp:cNvSpPr/>
      </dsp:nvSpPr>
      <dsp:spPr>
        <a:xfrm>
          <a:off x="5397391" y="489001"/>
          <a:ext cx="1067607" cy="2038179"/>
        </a:xfrm>
        <a:prstGeom prst="chevron">
          <a:avLst>
            <a:gd name="adj" fmla="val 6231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F39050-5E20-481F-BFF2-16551522C586}">
      <dsp:nvSpPr>
        <dsp:cNvPr id="0" name=""/>
        <dsp:cNvSpPr/>
      </dsp:nvSpPr>
      <dsp:spPr>
        <a:xfrm>
          <a:off x="6581465" y="320562"/>
          <a:ext cx="2474908" cy="2474908"/>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tr-TR" sz="2600" kern="1200" dirty="0"/>
            <a:t>RECEPTOR </a:t>
          </a:r>
        </a:p>
        <a:p>
          <a:pPr marL="0" lvl="0" indent="0" algn="ctr" defTabSz="1155700">
            <a:lnSpc>
              <a:spcPct val="90000"/>
            </a:lnSpc>
            <a:spcBef>
              <a:spcPct val="0"/>
            </a:spcBef>
            <a:spcAft>
              <a:spcPct val="35000"/>
            </a:spcAft>
            <a:buNone/>
          </a:pPr>
          <a:r>
            <a:rPr lang="tr-TR" sz="2600" kern="1200" dirty="0"/>
            <a:t>&amp; </a:t>
          </a:r>
        </a:p>
        <a:p>
          <a:pPr marL="0" lvl="0" indent="0" algn="ctr" defTabSz="1155700">
            <a:lnSpc>
              <a:spcPct val="90000"/>
            </a:lnSpc>
            <a:spcBef>
              <a:spcPct val="0"/>
            </a:spcBef>
            <a:spcAft>
              <a:spcPct val="35000"/>
            </a:spcAft>
            <a:buNone/>
          </a:pPr>
          <a:r>
            <a:rPr lang="tr-TR" sz="2600" kern="1200" dirty="0"/>
            <a:t>IMPACT</a:t>
          </a:r>
        </a:p>
      </dsp:txBody>
      <dsp:txXfrm>
        <a:off x="6943907" y="683004"/>
        <a:ext cx="1750024" cy="17500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3000A-AB53-42FE-8483-B339BE2AAAEF}">
      <dsp:nvSpPr>
        <dsp:cNvPr id="0" name=""/>
        <dsp:cNvSpPr/>
      </dsp:nvSpPr>
      <dsp:spPr>
        <a:xfrm>
          <a:off x="412566" y="586301"/>
          <a:ext cx="1645233" cy="542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HEAVY RAIN</a:t>
          </a:r>
        </a:p>
      </dsp:txBody>
      <dsp:txXfrm>
        <a:off x="412566" y="586301"/>
        <a:ext cx="1645233" cy="542179"/>
      </dsp:txXfrm>
    </dsp:sp>
    <dsp:sp modelId="{66CD8CAA-BEAA-4467-803D-80D217B59B34}">
      <dsp:nvSpPr>
        <dsp:cNvPr id="0" name=""/>
        <dsp:cNvSpPr/>
      </dsp:nvSpPr>
      <dsp:spPr>
        <a:xfrm>
          <a:off x="1768980" y="1436457"/>
          <a:ext cx="1645233" cy="27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WATER</a:t>
          </a:r>
        </a:p>
      </dsp:txBody>
      <dsp:txXfrm>
        <a:off x="1768980" y="1436457"/>
        <a:ext cx="1645233" cy="275560"/>
      </dsp:txXfrm>
    </dsp:sp>
    <dsp:sp modelId="{00A92502-1801-45C0-80EE-B66317A87191}">
      <dsp:nvSpPr>
        <dsp:cNvPr id="0" name=""/>
        <dsp:cNvSpPr/>
      </dsp:nvSpPr>
      <dsp:spPr>
        <a:xfrm>
          <a:off x="410697" y="421404"/>
          <a:ext cx="130870" cy="13087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49CDD7-E3BC-4BAA-9EB2-0B59D1CF4704}">
      <dsp:nvSpPr>
        <dsp:cNvPr id="0" name=""/>
        <dsp:cNvSpPr/>
      </dsp:nvSpPr>
      <dsp:spPr>
        <a:xfrm>
          <a:off x="502306" y="238185"/>
          <a:ext cx="130870" cy="130870"/>
        </a:xfrm>
        <a:prstGeom prst="ellipse">
          <a:avLst/>
        </a:prstGeom>
        <a:solidFill>
          <a:schemeClr val="accent3">
            <a:hueOff val="150589"/>
            <a:satOff val="5556"/>
            <a:lumOff val="-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A3E1A6-CCBC-47E2-B959-658933182F2A}">
      <dsp:nvSpPr>
        <dsp:cNvPr id="0" name=""/>
        <dsp:cNvSpPr/>
      </dsp:nvSpPr>
      <dsp:spPr>
        <a:xfrm>
          <a:off x="722170" y="274828"/>
          <a:ext cx="205654" cy="205654"/>
        </a:xfrm>
        <a:prstGeom prst="ellipse">
          <a:avLst/>
        </a:prstGeom>
        <a:solidFill>
          <a:schemeClr val="accent3">
            <a:hueOff val="301178"/>
            <a:satOff val="11111"/>
            <a:lumOff val="-1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3550D-91B4-4966-819E-A4B65B3A1FA1}">
      <dsp:nvSpPr>
        <dsp:cNvPr id="0" name=""/>
        <dsp:cNvSpPr/>
      </dsp:nvSpPr>
      <dsp:spPr>
        <a:xfrm>
          <a:off x="905389" y="73287"/>
          <a:ext cx="130870" cy="130870"/>
        </a:xfrm>
        <a:prstGeom prst="ellipse">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A4A09-7B92-4739-9567-114A3698F4F8}">
      <dsp:nvSpPr>
        <dsp:cNvPr id="0" name=""/>
        <dsp:cNvSpPr/>
      </dsp:nvSpPr>
      <dsp:spPr>
        <a:xfrm>
          <a:off x="1143574" y="0"/>
          <a:ext cx="130870" cy="130870"/>
        </a:xfrm>
        <a:prstGeom prst="ellipse">
          <a:avLst/>
        </a:prstGeom>
        <a:solidFill>
          <a:schemeClr val="accent3">
            <a:hueOff val="602355"/>
            <a:satOff val="22222"/>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494C0-9CF4-4E4A-857E-87DE9A10BFA9}">
      <dsp:nvSpPr>
        <dsp:cNvPr id="0" name=""/>
        <dsp:cNvSpPr/>
      </dsp:nvSpPr>
      <dsp:spPr>
        <a:xfrm>
          <a:off x="1436725" y="128253"/>
          <a:ext cx="130870" cy="130870"/>
        </a:xfrm>
        <a:prstGeom prst="ellipse">
          <a:avLst/>
        </a:prstGeom>
        <a:solidFill>
          <a:schemeClr val="accent3">
            <a:hueOff val="752944"/>
            <a:satOff val="27778"/>
            <a:lumOff val="-4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24B97-672A-4118-B8F4-A747BF118AD8}">
      <dsp:nvSpPr>
        <dsp:cNvPr id="0" name=""/>
        <dsp:cNvSpPr/>
      </dsp:nvSpPr>
      <dsp:spPr>
        <a:xfrm>
          <a:off x="1619944" y="219863"/>
          <a:ext cx="205654" cy="205654"/>
        </a:xfrm>
        <a:prstGeom prst="ellipse">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B9E78-9AB2-4F91-9799-0DA6B0F4EF2B}">
      <dsp:nvSpPr>
        <dsp:cNvPr id="0" name=""/>
        <dsp:cNvSpPr/>
      </dsp:nvSpPr>
      <dsp:spPr>
        <a:xfrm>
          <a:off x="1876451" y="421404"/>
          <a:ext cx="130870" cy="130870"/>
        </a:xfrm>
        <a:prstGeom prst="ellipse">
          <a:avLst/>
        </a:prstGeom>
        <a:solidFill>
          <a:schemeClr val="accent3">
            <a:hueOff val="1054122"/>
            <a:satOff val="38889"/>
            <a:lumOff val="-5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D7B70-DDFA-438F-A948-75DC176697A7}">
      <dsp:nvSpPr>
        <dsp:cNvPr id="0" name=""/>
        <dsp:cNvSpPr/>
      </dsp:nvSpPr>
      <dsp:spPr>
        <a:xfrm>
          <a:off x="1986382" y="622945"/>
          <a:ext cx="130870" cy="130870"/>
        </a:xfrm>
        <a:prstGeom prst="ellipse">
          <a:avLst/>
        </a:prstGeom>
        <a:solidFill>
          <a:schemeClr val="accent3">
            <a:hueOff val="1204711"/>
            <a:satOff val="44444"/>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EC687-6BC8-4091-9FCD-4B9503E14E28}">
      <dsp:nvSpPr>
        <dsp:cNvPr id="0" name=""/>
        <dsp:cNvSpPr/>
      </dsp:nvSpPr>
      <dsp:spPr>
        <a:xfrm>
          <a:off x="1033642" y="238185"/>
          <a:ext cx="336525" cy="336525"/>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0748C-2AE6-4B24-A8ED-5CD36EDA9CAE}">
      <dsp:nvSpPr>
        <dsp:cNvPr id="0" name=""/>
        <dsp:cNvSpPr/>
      </dsp:nvSpPr>
      <dsp:spPr>
        <a:xfrm>
          <a:off x="319087" y="934418"/>
          <a:ext cx="130870" cy="130870"/>
        </a:xfrm>
        <a:prstGeom prst="ellipse">
          <a:avLst/>
        </a:prstGeom>
        <a:solidFill>
          <a:schemeClr val="accent3">
            <a:hueOff val="1505888"/>
            <a:satOff val="55556"/>
            <a:lumOff val="-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2D47D-C98D-4AA7-9EE1-3D7795BBF719}">
      <dsp:nvSpPr>
        <dsp:cNvPr id="0" name=""/>
        <dsp:cNvSpPr/>
      </dsp:nvSpPr>
      <dsp:spPr>
        <a:xfrm>
          <a:off x="429019" y="1099315"/>
          <a:ext cx="205654" cy="205654"/>
        </a:xfrm>
        <a:prstGeom prst="ellipse">
          <a:avLst/>
        </a:prstGeom>
        <a:solidFill>
          <a:schemeClr val="accent3">
            <a:hueOff val="1656477"/>
            <a:satOff val="61111"/>
            <a:lumOff val="-8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0896B-FE10-482F-B633-1509A55867B3}">
      <dsp:nvSpPr>
        <dsp:cNvPr id="0" name=""/>
        <dsp:cNvSpPr/>
      </dsp:nvSpPr>
      <dsp:spPr>
        <a:xfrm>
          <a:off x="703848" y="1245890"/>
          <a:ext cx="299133" cy="299133"/>
        </a:xfrm>
        <a:prstGeom prst="ellipse">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88477-9722-4897-A779-F1A3D7E670E9}">
      <dsp:nvSpPr>
        <dsp:cNvPr id="0" name=""/>
        <dsp:cNvSpPr/>
      </dsp:nvSpPr>
      <dsp:spPr>
        <a:xfrm>
          <a:off x="1088608" y="1484075"/>
          <a:ext cx="130870" cy="130870"/>
        </a:xfrm>
        <a:prstGeom prst="ellipse">
          <a:avLst/>
        </a:prstGeom>
        <a:solidFill>
          <a:schemeClr val="accent3">
            <a:hueOff val="1957655"/>
            <a:satOff val="72222"/>
            <a:lumOff val="-10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0C3691-2C49-4592-871D-77A05335701B}">
      <dsp:nvSpPr>
        <dsp:cNvPr id="0" name=""/>
        <dsp:cNvSpPr/>
      </dsp:nvSpPr>
      <dsp:spPr>
        <a:xfrm>
          <a:off x="1161896" y="1245890"/>
          <a:ext cx="205654" cy="205654"/>
        </a:xfrm>
        <a:prstGeom prst="ellipse">
          <a:avLst/>
        </a:prstGeom>
        <a:solidFill>
          <a:schemeClr val="accent3">
            <a:hueOff val="2108244"/>
            <a:satOff val="77778"/>
            <a:lumOff val="-1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8C601-954B-41AC-8E98-AC0425F508E4}">
      <dsp:nvSpPr>
        <dsp:cNvPr id="0" name=""/>
        <dsp:cNvSpPr/>
      </dsp:nvSpPr>
      <dsp:spPr>
        <a:xfrm>
          <a:off x="1345115" y="1502397"/>
          <a:ext cx="130870" cy="130870"/>
        </a:xfrm>
        <a:prstGeom prst="ellipse">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73F558-FD90-40D0-8CD7-1E10FCE4E66C}">
      <dsp:nvSpPr>
        <dsp:cNvPr id="0" name=""/>
        <dsp:cNvSpPr/>
      </dsp:nvSpPr>
      <dsp:spPr>
        <a:xfrm>
          <a:off x="1510012" y="1209246"/>
          <a:ext cx="299133" cy="299133"/>
        </a:xfrm>
        <a:prstGeom prst="ellipse">
          <a:avLst/>
        </a:prstGeom>
        <a:solidFill>
          <a:schemeClr val="accent3">
            <a:hueOff val="2409421"/>
            <a:satOff val="88889"/>
            <a:lumOff val="-13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0A16B-7012-4E76-811D-3CA74FD2A3E6}">
      <dsp:nvSpPr>
        <dsp:cNvPr id="0" name=""/>
        <dsp:cNvSpPr/>
      </dsp:nvSpPr>
      <dsp:spPr>
        <a:xfrm>
          <a:off x="1913095" y="1135959"/>
          <a:ext cx="205654" cy="205654"/>
        </a:xfrm>
        <a:prstGeom prst="ellipse">
          <a:avLst/>
        </a:prstGeom>
        <a:solidFill>
          <a:schemeClr val="accent3">
            <a:hueOff val="2560010"/>
            <a:satOff val="94444"/>
            <a:lumOff val="-13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2A909-95F1-4AA4-BC36-9B5024E75420}">
      <dsp:nvSpPr>
        <dsp:cNvPr id="0" name=""/>
        <dsp:cNvSpPr/>
      </dsp:nvSpPr>
      <dsp:spPr>
        <a:xfrm>
          <a:off x="2118749" y="274524"/>
          <a:ext cx="603977" cy="1153058"/>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F3A705-5E83-4E5B-8E69-082533705336}">
      <dsp:nvSpPr>
        <dsp:cNvPr id="0" name=""/>
        <dsp:cNvSpPr/>
      </dsp:nvSpPr>
      <dsp:spPr>
        <a:xfrm>
          <a:off x="2612912" y="274524"/>
          <a:ext cx="603977" cy="1153058"/>
        </a:xfrm>
        <a:prstGeom prst="chevron">
          <a:avLst>
            <a:gd name="adj" fmla="val 6231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F1E0E6-86ED-470D-B19A-7AEB4CB05C94}">
      <dsp:nvSpPr>
        <dsp:cNvPr id="0" name=""/>
        <dsp:cNvSpPr/>
      </dsp:nvSpPr>
      <dsp:spPr>
        <a:xfrm>
          <a:off x="3340430" y="192723"/>
          <a:ext cx="1400129" cy="1400129"/>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tr-TR" sz="1400" kern="1200" dirty="0"/>
            <a:t>DAM COLLAPSED  &amp; 250000 PEOPLE KILLED</a:t>
          </a:r>
        </a:p>
      </dsp:txBody>
      <dsp:txXfrm>
        <a:off x="3545474" y="397767"/>
        <a:ext cx="990041" cy="990041"/>
      </dsp:txXfrm>
    </dsp:sp>
    <dsp:sp modelId="{5EAEEECB-659C-458E-BF63-5CE04FB02797}">
      <dsp:nvSpPr>
        <dsp:cNvPr id="0" name=""/>
        <dsp:cNvSpPr/>
      </dsp:nvSpPr>
      <dsp:spPr>
        <a:xfrm>
          <a:off x="1767986" y="1727722"/>
          <a:ext cx="1647210" cy="1015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tr-TR" sz="2200" kern="1200" dirty="0"/>
            <a:t>1975 BANQIAO DAM FAILURE</a:t>
          </a:r>
        </a:p>
      </dsp:txBody>
      <dsp:txXfrm>
        <a:off x="1767986" y="1727722"/>
        <a:ext cx="1647210" cy="101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3000A-AB53-42FE-8483-B339BE2AAAEF}">
      <dsp:nvSpPr>
        <dsp:cNvPr id="0" name=""/>
        <dsp:cNvSpPr/>
      </dsp:nvSpPr>
      <dsp:spPr>
        <a:xfrm>
          <a:off x="412566" y="586301"/>
          <a:ext cx="1645233" cy="542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OIL</a:t>
          </a:r>
        </a:p>
      </dsp:txBody>
      <dsp:txXfrm>
        <a:off x="412566" y="586301"/>
        <a:ext cx="1645233" cy="542179"/>
      </dsp:txXfrm>
    </dsp:sp>
    <dsp:sp modelId="{66CD8CAA-BEAA-4467-803D-80D217B59B34}">
      <dsp:nvSpPr>
        <dsp:cNvPr id="0" name=""/>
        <dsp:cNvSpPr/>
      </dsp:nvSpPr>
      <dsp:spPr>
        <a:xfrm>
          <a:off x="1768980" y="1436457"/>
          <a:ext cx="1645233" cy="27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WATER</a:t>
          </a:r>
        </a:p>
      </dsp:txBody>
      <dsp:txXfrm>
        <a:off x="1768980" y="1436457"/>
        <a:ext cx="1645233" cy="275560"/>
      </dsp:txXfrm>
    </dsp:sp>
    <dsp:sp modelId="{00A92502-1801-45C0-80EE-B66317A87191}">
      <dsp:nvSpPr>
        <dsp:cNvPr id="0" name=""/>
        <dsp:cNvSpPr/>
      </dsp:nvSpPr>
      <dsp:spPr>
        <a:xfrm>
          <a:off x="410697" y="421404"/>
          <a:ext cx="130870" cy="13087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49CDD7-E3BC-4BAA-9EB2-0B59D1CF4704}">
      <dsp:nvSpPr>
        <dsp:cNvPr id="0" name=""/>
        <dsp:cNvSpPr/>
      </dsp:nvSpPr>
      <dsp:spPr>
        <a:xfrm>
          <a:off x="502306" y="238185"/>
          <a:ext cx="130870" cy="130870"/>
        </a:xfrm>
        <a:prstGeom prst="ellipse">
          <a:avLst/>
        </a:prstGeom>
        <a:solidFill>
          <a:schemeClr val="accent3">
            <a:hueOff val="150589"/>
            <a:satOff val="5556"/>
            <a:lumOff val="-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A3E1A6-CCBC-47E2-B959-658933182F2A}">
      <dsp:nvSpPr>
        <dsp:cNvPr id="0" name=""/>
        <dsp:cNvSpPr/>
      </dsp:nvSpPr>
      <dsp:spPr>
        <a:xfrm>
          <a:off x="722170" y="274828"/>
          <a:ext cx="205654" cy="205654"/>
        </a:xfrm>
        <a:prstGeom prst="ellipse">
          <a:avLst/>
        </a:prstGeom>
        <a:solidFill>
          <a:schemeClr val="accent3">
            <a:hueOff val="301178"/>
            <a:satOff val="11111"/>
            <a:lumOff val="-1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3550D-91B4-4966-819E-A4B65B3A1FA1}">
      <dsp:nvSpPr>
        <dsp:cNvPr id="0" name=""/>
        <dsp:cNvSpPr/>
      </dsp:nvSpPr>
      <dsp:spPr>
        <a:xfrm>
          <a:off x="905389" y="73287"/>
          <a:ext cx="130870" cy="130870"/>
        </a:xfrm>
        <a:prstGeom prst="ellipse">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A4A09-7B92-4739-9567-114A3698F4F8}">
      <dsp:nvSpPr>
        <dsp:cNvPr id="0" name=""/>
        <dsp:cNvSpPr/>
      </dsp:nvSpPr>
      <dsp:spPr>
        <a:xfrm>
          <a:off x="1143574" y="0"/>
          <a:ext cx="130870" cy="130870"/>
        </a:xfrm>
        <a:prstGeom prst="ellipse">
          <a:avLst/>
        </a:prstGeom>
        <a:solidFill>
          <a:schemeClr val="accent3">
            <a:hueOff val="602355"/>
            <a:satOff val="22222"/>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494C0-9CF4-4E4A-857E-87DE9A10BFA9}">
      <dsp:nvSpPr>
        <dsp:cNvPr id="0" name=""/>
        <dsp:cNvSpPr/>
      </dsp:nvSpPr>
      <dsp:spPr>
        <a:xfrm>
          <a:off x="1436725" y="128253"/>
          <a:ext cx="130870" cy="130870"/>
        </a:xfrm>
        <a:prstGeom prst="ellipse">
          <a:avLst/>
        </a:prstGeom>
        <a:solidFill>
          <a:schemeClr val="accent3">
            <a:hueOff val="752944"/>
            <a:satOff val="27778"/>
            <a:lumOff val="-4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24B97-672A-4118-B8F4-A747BF118AD8}">
      <dsp:nvSpPr>
        <dsp:cNvPr id="0" name=""/>
        <dsp:cNvSpPr/>
      </dsp:nvSpPr>
      <dsp:spPr>
        <a:xfrm>
          <a:off x="1619944" y="219863"/>
          <a:ext cx="205654" cy="205654"/>
        </a:xfrm>
        <a:prstGeom prst="ellipse">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B9E78-9AB2-4F91-9799-0DA6B0F4EF2B}">
      <dsp:nvSpPr>
        <dsp:cNvPr id="0" name=""/>
        <dsp:cNvSpPr/>
      </dsp:nvSpPr>
      <dsp:spPr>
        <a:xfrm>
          <a:off x="1876451" y="421404"/>
          <a:ext cx="130870" cy="130870"/>
        </a:xfrm>
        <a:prstGeom prst="ellipse">
          <a:avLst/>
        </a:prstGeom>
        <a:solidFill>
          <a:schemeClr val="accent3">
            <a:hueOff val="1054122"/>
            <a:satOff val="38889"/>
            <a:lumOff val="-5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D7B70-DDFA-438F-A948-75DC176697A7}">
      <dsp:nvSpPr>
        <dsp:cNvPr id="0" name=""/>
        <dsp:cNvSpPr/>
      </dsp:nvSpPr>
      <dsp:spPr>
        <a:xfrm>
          <a:off x="1986382" y="622945"/>
          <a:ext cx="130870" cy="130870"/>
        </a:xfrm>
        <a:prstGeom prst="ellipse">
          <a:avLst/>
        </a:prstGeom>
        <a:solidFill>
          <a:schemeClr val="accent3">
            <a:hueOff val="1204711"/>
            <a:satOff val="44444"/>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EC687-6BC8-4091-9FCD-4B9503E14E28}">
      <dsp:nvSpPr>
        <dsp:cNvPr id="0" name=""/>
        <dsp:cNvSpPr/>
      </dsp:nvSpPr>
      <dsp:spPr>
        <a:xfrm>
          <a:off x="1033642" y="238185"/>
          <a:ext cx="336525" cy="336525"/>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0748C-2AE6-4B24-A8ED-5CD36EDA9CAE}">
      <dsp:nvSpPr>
        <dsp:cNvPr id="0" name=""/>
        <dsp:cNvSpPr/>
      </dsp:nvSpPr>
      <dsp:spPr>
        <a:xfrm>
          <a:off x="319087" y="934418"/>
          <a:ext cx="130870" cy="130870"/>
        </a:xfrm>
        <a:prstGeom prst="ellipse">
          <a:avLst/>
        </a:prstGeom>
        <a:solidFill>
          <a:schemeClr val="accent3">
            <a:hueOff val="1505888"/>
            <a:satOff val="55556"/>
            <a:lumOff val="-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2D47D-C98D-4AA7-9EE1-3D7795BBF719}">
      <dsp:nvSpPr>
        <dsp:cNvPr id="0" name=""/>
        <dsp:cNvSpPr/>
      </dsp:nvSpPr>
      <dsp:spPr>
        <a:xfrm>
          <a:off x="429019" y="1099315"/>
          <a:ext cx="205654" cy="205654"/>
        </a:xfrm>
        <a:prstGeom prst="ellipse">
          <a:avLst/>
        </a:prstGeom>
        <a:solidFill>
          <a:schemeClr val="accent3">
            <a:hueOff val="1656477"/>
            <a:satOff val="61111"/>
            <a:lumOff val="-8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0896B-FE10-482F-B633-1509A55867B3}">
      <dsp:nvSpPr>
        <dsp:cNvPr id="0" name=""/>
        <dsp:cNvSpPr/>
      </dsp:nvSpPr>
      <dsp:spPr>
        <a:xfrm>
          <a:off x="703848" y="1245890"/>
          <a:ext cx="299133" cy="299133"/>
        </a:xfrm>
        <a:prstGeom prst="ellipse">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88477-9722-4897-A779-F1A3D7E670E9}">
      <dsp:nvSpPr>
        <dsp:cNvPr id="0" name=""/>
        <dsp:cNvSpPr/>
      </dsp:nvSpPr>
      <dsp:spPr>
        <a:xfrm>
          <a:off x="1088608" y="1484075"/>
          <a:ext cx="130870" cy="130870"/>
        </a:xfrm>
        <a:prstGeom prst="ellipse">
          <a:avLst/>
        </a:prstGeom>
        <a:solidFill>
          <a:schemeClr val="accent3">
            <a:hueOff val="1957655"/>
            <a:satOff val="72222"/>
            <a:lumOff val="-10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0C3691-2C49-4592-871D-77A05335701B}">
      <dsp:nvSpPr>
        <dsp:cNvPr id="0" name=""/>
        <dsp:cNvSpPr/>
      </dsp:nvSpPr>
      <dsp:spPr>
        <a:xfrm>
          <a:off x="1161896" y="1245890"/>
          <a:ext cx="205654" cy="205654"/>
        </a:xfrm>
        <a:prstGeom prst="ellipse">
          <a:avLst/>
        </a:prstGeom>
        <a:solidFill>
          <a:schemeClr val="accent3">
            <a:hueOff val="2108244"/>
            <a:satOff val="77778"/>
            <a:lumOff val="-1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8C601-954B-41AC-8E98-AC0425F508E4}">
      <dsp:nvSpPr>
        <dsp:cNvPr id="0" name=""/>
        <dsp:cNvSpPr/>
      </dsp:nvSpPr>
      <dsp:spPr>
        <a:xfrm>
          <a:off x="1345115" y="1502397"/>
          <a:ext cx="130870" cy="130870"/>
        </a:xfrm>
        <a:prstGeom prst="ellipse">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73F558-FD90-40D0-8CD7-1E10FCE4E66C}">
      <dsp:nvSpPr>
        <dsp:cNvPr id="0" name=""/>
        <dsp:cNvSpPr/>
      </dsp:nvSpPr>
      <dsp:spPr>
        <a:xfrm>
          <a:off x="1510012" y="1209246"/>
          <a:ext cx="299133" cy="299133"/>
        </a:xfrm>
        <a:prstGeom prst="ellipse">
          <a:avLst/>
        </a:prstGeom>
        <a:solidFill>
          <a:schemeClr val="accent3">
            <a:hueOff val="2409421"/>
            <a:satOff val="88889"/>
            <a:lumOff val="-13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0A16B-7012-4E76-811D-3CA74FD2A3E6}">
      <dsp:nvSpPr>
        <dsp:cNvPr id="0" name=""/>
        <dsp:cNvSpPr/>
      </dsp:nvSpPr>
      <dsp:spPr>
        <a:xfrm>
          <a:off x="1913095" y="1135959"/>
          <a:ext cx="205654" cy="205654"/>
        </a:xfrm>
        <a:prstGeom prst="ellipse">
          <a:avLst/>
        </a:prstGeom>
        <a:solidFill>
          <a:schemeClr val="accent3">
            <a:hueOff val="2560010"/>
            <a:satOff val="94444"/>
            <a:lumOff val="-13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2A909-95F1-4AA4-BC36-9B5024E75420}">
      <dsp:nvSpPr>
        <dsp:cNvPr id="0" name=""/>
        <dsp:cNvSpPr/>
      </dsp:nvSpPr>
      <dsp:spPr>
        <a:xfrm>
          <a:off x="2118749" y="274524"/>
          <a:ext cx="603977" cy="1153058"/>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F3A705-5E83-4E5B-8E69-082533705336}">
      <dsp:nvSpPr>
        <dsp:cNvPr id="0" name=""/>
        <dsp:cNvSpPr/>
      </dsp:nvSpPr>
      <dsp:spPr>
        <a:xfrm>
          <a:off x="2612912" y="274524"/>
          <a:ext cx="603977" cy="1153058"/>
        </a:xfrm>
        <a:prstGeom prst="chevron">
          <a:avLst>
            <a:gd name="adj" fmla="val 6231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F1E0E6-86ED-470D-B19A-7AEB4CB05C94}">
      <dsp:nvSpPr>
        <dsp:cNvPr id="0" name=""/>
        <dsp:cNvSpPr/>
      </dsp:nvSpPr>
      <dsp:spPr>
        <a:xfrm>
          <a:off x="3340430" y="192723"/>
          <a:ext cx="1400129" cy="1400129"/>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tr-TR" sz="1400" kern="1200" dirty="0"/>
            <a:t>OIL SPILL &amp; HUGE LIVING SEA HABITAT DESTROYED</a:t>
          </a:r>
        </a:p>
      </dsp:txBody>
      <dsp:txXfrm>
        <a:off x="3545474" y="397767"/>
        <a:ext cx="990041" cy="990041"/>
      </dsp:txXfrm>
    </dsp:sp>
    <dsp:sp modelId="{5EAEEECB-659C-458E-BF63-5CE04FB02797}">
      <dsp:nvSpPr>
        <dsp:cNvPr id="0" name=""/>
        <dsp:cNvSpPr/>
      </dsp:nvSpPr>
      <dsp:spPr>
        <a:xfrm>
          <a:off x="1767986" y="1727722"/>
          <a:ext cx="1647210" cy="1015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1989        EXXON VALDEZ         OIL SPILL</a:t>
          </a:r>
        </a:p>
      </dsp:txBody>
      <dsp:txXfrm>
        <a:off x="1767986" y="1727722"/>
        <a:ext cx="1647210" cy="10157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3000A-AB53-42FE-8483-B339BE2AAAEF}">
      <dsp:nvSpPr>
        <dsp:cNvPr id="0" name=""/>
        <dsp:cNvSpPr/>
      </dsp:nvSpPr>
      <dsp:spPr>
        <a:xfrm>
          <a:off x="314680" y="613740"/>
          <a:ext cx="1719140" cy="566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UNKNOWN</a:t>
          </a:r>
        </a:p>
      </dsp:txBody>
      <dsp:txXfrm>
        <a:off x="314680" y="613740"/>
        <a:ext cx="1719140" cy="566535"/>
      </dsp:txXfrm>
    </dsp:sp>
    <dsp:sp modelId="{66CD8CAA-BEAA-4467-803D-80D217B59B34}">
      <dsp:nvSpPr>
        <dsp:cNvPr id="0" name=""/>
        <dsp:cNvSpPr/>
      </dsp:nvSpPr>
      <dsp:spPr>
        <a:xfrm>
          <a:off x="1732026" y="1502086"/>
          <a:ext cx="1719140" cy="28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FIRE</a:t>
          </a:r>
        </a:p>
      </dsp:txBody>
      <dsp:txXfrm>
        <a:off x="1732026" y="1502086"/>
        <a:ext cx="1719140" cy="287939"/>
      </dsp:txXfrm>
    </dsp:sp>
    <dsp:sp modelId="{00A92502-1801-45C0-80EE-B66317A87191}">
      <dsp:nvSpPr>
        <dsp:cNvPr id="0" name=""/>
        <dsp:cNvSpPr/>
      </dsp:nvSpPr>
      <dsp:spPr>
        <a:xfrm>
          <a:off x="312727" y="441435"/>
          <a:ext cx="136749" cy="1367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49CDD7-E3BC-4BAA-9EB2-0B59D1CF4704}">
      <dsp:nvSpPr>
        <dsp:cNvPr id="0" name=""/>
        <dsp:cNvSpPr/>
      </dsp:nvSpPr>
      <dsp:spPr>
        <a:xfrm>
          <a:off x="408452" y="249985"/>
          <a:ext cx="136749" cy="136749"/>
        </a:xfrm>
        <a:prstGeom prst="ellipse">
          <a:avLst/>
        </a:prstGeom>
        <a:solidFill>
          <a:schemeClr val="accent3">
            <a:hueOff val="150589"/>
            <a:satOff val="5556"/>
            <a:lumOff val="-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A3E1A6-CCBC-47E2-B959-658933182F2A}">
      <dsp:nvSpPr>
        <dsp:cNvPr id="0" name=""/>
        <dsp:cNvSpPr/>
      </dsp:nvSpPr>
      <dsp:spPr>
        <a:xfrm>
          <a:off x="638191" y="288275"/>
          <a:ext cx="214892" cy="214892"/>
        </a:xfrm>
        <a:prstGeom prst="ellipse">
          <a:avLst/>
        </a:prstGeom>
        <a:solidFill>
          <a:schemeClr val="accent3">
            <a:hueOff val="301178"/>
            <a:satOff val="11111"/>
            <a:lumOff val="-1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3550D-91B4-4966-819E-A4B65B3A1FA1}">
      <dsp:nvSpPr>
        <dsp:cNvPr id="0" name=""/>
        <dsp:cNvSpPr/>
      </dsp:nvSpPr>
      <dsp:spPr>
        <a:xfrm>
          <a:off x="829641" y="77680"/>
          <a:ext cx="136749" cy="136749"/>
        </a:xfrm>
        <a:prstGeom prst="ellipse">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A4A09-7B92-4739-9567-114A3698F4F8}">
      <dsp:nvSpPr>
        <dsp:cNvPr id="0" name=""/>
        <dsp:cNvSpPr/>
      </dsp:nvSpPr>
      <dsp:spPr>
        <a:xfrm>
          <a:off x="1078526" y="1100"/>
          <a:ext cx="136749" cy="136749"/>
        </a:xfrm>
        <a:prstGeom prst="ellipse">
          <a:avLst/>
        </a:prstGeom>
        <a:solidFill>
          <a:schemeClr val="accent3">
            <a:hueOff val="602355"/>
            <a:satOff val="22222"/>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494C0-9CF4-4E4A-857E-87DE9A10BFA9}">
      <dsp:nvSpPr>
        <dsp:cNvPr id="0" name=""/>
        <dsp:cNvSpPr/>
      </dsp:nvSpPr>
      <dsp:spPr>
        <a:xfrm>
          <a:off x="1384846" y="135115"/>
          <a:ext cx="136749" cy="136749"/>
        </a:xfrm>
        <a:prstGeom prst="ellipse">
          <a:avLst/>
        </a:prstGeom>
        <a:solidFill>
          <a:schemeClr val="accent3">
            <a:hueOff val="752944"/>
            <a:satOff val="27778"/>
            <a:lumOff val="-4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24B97-672A-4118-B8F4-A747BF118AD8}">
      <dsp:nvSpPr>
        <dsp:cNvPr id="0" name=""/>
        <dsp:cNvSpPr/>
      </dsp:nvSpPr>
      <dsp:spPr>
        <a:xfrm>
          <a:off x="1576295" y="230840"/>
          <a:ext cx="214892" cy="214892"/>
        </a:xfrm>
        <a:prstGeom prst="ellipse">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B9E78-9AB2-4F91-9799-0DA6B0F4EF2B}">
      <dsp:nvSpPr>
        <dsp:cNvPr id="0" name=""/>
        <dsp:cNvSpPr/>
      </dsp:nvSpPr>
      <dsp:spPr>
        <a:xfrm>
          <a:off x="1844325" y="441435"/>
          <a:ext cx="136749" cy="136749"/>
        </a:xfrm>
        <a:prstGeom prst="ellipse">
          <a:avLst/>
        </a:prstGeom>
        <a:solidFill>
          <a:schemeClr val="accent3">
            <a:hueOff val="1054122"/>
            <a:satOff val="38889"/>
            <a:lumOff val="-5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D7B70-DDFA-438F-A948-75DC176697A7}">
      <dsp:nvSpPr>
        <dsp:cNvPr id="0" name=""/>
        <dsp:cNvSpPr/>
      </dsp:nvSpPr>
      <dsp:spPr>
        <a:xfrm>
          <a:off x="1959195" y="652029"/>
          <a:ext cx="136749" cy="136749"/>
        </a:xfrm>
        <a:prstGeom prst="ellipse">
          <a:avLst/>
        </a:prstGeom>
        <a:solidFill>
          <a:schemeClr val="accent3">
            <a:hueOff val="1204711"/>
            <a:satOff val="44444"/>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EC687-6BC8-4091-9FCD-4B9503E14E28}">
      <dsp:nvSpPr>
        <dsp:cNvPr id="0" name=""/>
        <dsp:cNvSpPr/>
      </dsp:nvSpPr>
      <dsp:spPr>
        <a:xfrm>
          <a:off x="963656" y="249985"/>
          <a:ext cx="351642" cy="351642"/>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0748C-2AE6-4B24-A8ED-5CD36EDA9CAE}">
      <dsp:nvSpPr>
        <dsp:cNvPr id="0" name=""/>
        <dsp:cNvSpPr/>
      </dsp:nvSpPr>
      <dsp:spPr>
        <a:xfrm>
          <a:off x="217002" y="977494"/>
          <a:ext cx="136749" cy="136749"/>
        </a:xfrm>
        <a:prstGeom prst="ellipse">
          <a:avLst/>
        </a:prstGeom>
        <a:solidFill>
          <a:schemeClr val="accent3">
            <a:hueOff val="1505888"/>
            <a:satOff val="55556"/>
            <a:lumOff val="-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2D47D-C98D-4AA7-9EE1-3D7795BBF719}">
      <dsp:nvSpPr>
        <dsp:cNvPr id="0" name=""/>
        <dsp:cNvSpPr/>
      </dsp:nvSpPr>
      <dsp:spPr>
        <a:xfrm>
          <a:off x="331872" y="1149799"/>
          <a:ext cx="214892" cy="214892"/>
        </a:xfrm>
        <a:prstGeom prst="ellipse">
          <a:avLst/>
        </a:prstGeom>
        <a:solidFill>
          <a:schemeClr val="accent3">
            <a:hueOff val="1656477"/>
            <a:satOff val="61111"/>
            <a:lumOff val="-8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0896B-FE10-482F-B633-1509A55867B3}">
      <dsp:nvSpPr>
        <dsp:cNvPr id="0" name=""/>
        <dsp:cNvSpPr/>
      </dsp:nvSpPr>
      <dsp:spPr>
        <a:xfrm>
          <a:off x="619047" y="1302959"/>
          <a:ext cx="312571" cy="312571"/>
        </a:xfrm>
        <a:prstGeom prst="ellipse">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88477-9722-4897-A779-F1A3D7E670E9}">
      <dsp:nvSpPr>
        <dsp:cNvPr id="0" name=""/>
        <dsp:cNvSpPr/>
      </dsp:nvSpPr>
      <dsp:spPr>
        <a:xfrm>
          <a:off x="1021091" y="1551843"/>
          <a:ext cx="136749" cy="136749"/>
        </a:xfrm>
        <a:prstGeom prst="ellipse">
          <a:avLst/>
        </a:prstGeom>
        <a:solidFill>
          <a:schemeClr val="accent3">
            <a:hueOff val="1957655"/>
            <a:satOff val="72222"/>
            <a:lumOff val="-10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0C3691-2C49-4592-871D-77A05335701B}">
      <dsp:nvSpPr>
        <dsp:cNvPr id="0" name=""/>
        <dsp:cNvSpPr/>
      </dsp:nvSpPr>
      <dsp:spPr>
        <a:xfrm>
          <a:off x="1097671" y="1302959"/>
          <a:ext cx="214892" cy="214892"/>
        </a:xfrm>
        <a:prstGeom prst="ellipse">
          <a:avLst/>
        </a:prstGeom>
        <a:solidFill>
          <a:schemeClr val="accent3">
            <a:hueOff val="2108244"/>
            <a:satOff val="77778"/>
            <a:lumOff val="-1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8C601-954B-41AC-8E98-AC0425F508E4}">
      <dsp:nvSpPr>
        <dsp:cNvPr id="0" name=""/>
        <dsp:cNvSpPr/>
      </dsp:nvSpPr>
      <dsp:spPr>
        <a:xfrm>
          <a:off x="1289121" y="1570988"/>
          <a:ext cx="136749" cy="136749"/>
        </a:xfrm>
        <a:prstGeom prst="ellipse">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73F558-FD90-40D0-8CD7-1E10FCE4E66C}">
      <dsp:nvSpPr>
        <dsp:cNvPr id="0" name=""/>
        <dsp:cNvSpPr/>
      </dsp:nvSpPr>
      <dsp:spPr>
        <a:xfrm>
          <a:off x="1461426" y="1264669"/>
          <a:ext cx="312571" cy="312571"/>
        </a:xfrm>
        <a:prstGeom prst="ellipse">
          <a:avLst/>
        </a:prstGeom>
        <a:solidFill>
          <a:schemeClr val="accent3">
            <a:hueOff val="2409421"/>
            <a:satOff val="88889"/>
            <a:lumOff val="-13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0A16B-7012-4E76-811D-3CA74FD2A3E6}">
      <dsp:nvSpPr>
        <dsp:cNvPr id="0" name=""/>
        <dsp:cNvSpPr/>
      </dsp:nvSpPr>
      <dsp:spPr>
        <a:xfrm>
          <a:off x="1882615" y="1188089"/>
          <a:ext cx="214892" cy="214892"/>
        </a:xfrm>
        <a:prstGeom prst="ellipse">
          <a:avLst/>
        </a:prstGeom>
        <a:solidFill>
          <a:schemeClr val="accent3">
            <a:hueOff val="2560010"/>
            <a:satOff val="94444"/>
            <a:lumOff val="-13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2A909-95F1-4AA4-BC36-9B5024E75420}">
      <dsp:nvSpPr>
        <dsp:cNvPr id="0" name=""/>
        <dsp:cNvSpPr/>
      </dsp:nvSpPr>
      <dsp:spPr>
        <a:xfrm>
          <a:off x="2097508" y="287956"/>
          <a:ext cx="631109" cy="1204855"/>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F3A705-5E83-4E5B-8E69-082533705336}">
      <dsp:nvSpPr>
        <dsp:cNvPr id="0" name=""/>
        <dsp:cNvSpPr/>
      </dsp:nvSpPr>
      <dsp:spPr>
        <a:xfrm>
          <a:off x="2613870" y="287956"/>
          <a:ext cx="631109" cy="1204855"/>
        </a:xfrm>
        <a:prstGeom prst="chevron">
          <a:avLst>
            <a:gd name="adj" fmla="val 6231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F1E0E6-86ED-470D-B19A-7AEB4CB05C94}">
      <dsp:nvSpPr>
        <dsp:cNvPr id="0" name=""/>
        <dsp:cNvSpPr/>
      </dsp:nvSpPr>
      <dsp:spPr>
        <a:xfrm>
          <a:off x="3374069" y="202481"/>
          <a:ext cx="1463025" cy="1463025"/>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tr-TR" sz="1600" kern="1200" dirty="0"/>
            <a:t>IMMINENT FIRE &amp; </a:t>
          </a:r>
        </a:p>
        <a:p>
          <a:pPr marL="0" lvl="0" indent="0" algn="ctr" defTabSz="711200">
            <a:lnSpc>
              <a:spcPct val="90000"/>
            </a:lnSpc>
            <a:spcBef>
              <a:spcPct val="0"/>
            </a:spcBef>
            <a:spcAft>
              <a:spcPct val="35000"/>
            </a:spcAft>
            <a:buNone/>
          </a:pPr>
          <a:r>
            <a:rPr lang="tr-TR" sz="1600" kern="1200" dirty="0"/>
            <a:t>13 PEOPLE KILLED</a:t>
          </a:r>
        </a:p>
      </dsp:txBody>
      <dsp:txXfrm>
        <a:off x="3588324" y="416736"/>
        <a:ext cx="1034515" cy="1034515"/>
      </dsp:txXfrm>
    </dsp:sp>
    <dsp:sp modelId="{5EAEEECB-659C-458E-BF63-5CE04FB02797}">
      <dsp:nvSpPr>
        <dsp:cNvPr id="0" name=""/>
        <dsp:cNvSpPr/>
      </dsp:nvSpPr>
      <dsp:spPr>
        <a:xfrm>
          <a:off x="1730988" y="1931963"/>
          <a:ext cx="1721206" cy="810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tr-TR" sz="1800" kern="1200" dirty="0"/>
            <a:t>1875            DUBLIN WHISKEY         FIRE</a:t>
          </a:r>
        </a:p>
      </dsp:txBody>
      <dsp:txXfrm>
        <a:off x="1730988" y="1931963"/>
        <a:ext cx="1721206" cy="8103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3000A-AB53-42FE-8483-B339BE2AAAEF}">
      <dsp:nvSpPr>
        <dsp:cNvPr id="0" name=""/>
        <dsp:cNvSpPr/>
      </dsp:nvSpPr>
      <dsp:spPr>
        <a:xfrm>
          <a:off x="240382" y="634292"/>
          <a:ext cx="1775238" cy="585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METHYL ISOCYANATE</a:t>
          </a:r>
        </a:p>
      </dsp:txBody>
      <dsp:txXfrm>
        <a:off x="240382" y="634292"/>
        <a:ext cx="1775238" cy="585021"/>
      </dsp:txXfrm>
    </dsp:sp>
    <dsp:sp modelId="{66CD8CAA-BEAA-4467-803D-80D217B59B34}">
      <dsp:nvSpPr>
        <dsp:cNvPr id="0" name=""/>
        <dsp:cNvSpPr/>
      </dsp:nvSpPr>
      <dsp:spPr>
        <a:xfrm>
          <a:off x="1703977" y="1551626"/>
          <a:ext cx="1775238" cy="297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tr-TR" sz="2400" kern="1200" dirty="0"/>
            <a:t>AIR</a:t>
          </a:r>
        </a:p>
      </dsp:txBody>
      <dsp:txXfrm>
        <a:off x="1703977" y="1551626"/>
        <a:ext cx="1775238" cy="297335"/>
      </dsp:txXfrm>
    </dsp:sp>
    <dsp:sp modelId="{00A92502-1801-45C0-80EE-B66317A87191}">
      <dsp:nvSpPr>
        <dsp:cNvPr id="0" name=""/>
        <dsp:cNvSpPr/>
      </dsp:nvSpPr>
      <dsp:spPr>
        <a:xfrm>
          <a:off x="238365" y="456364"/>
          <a:ext cx="141212" cy="14121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49CDD7-E3BC-4BAA-9EB2-0B59D1CF4704}">
      <dsp:nvSpPr>
        <dsp:cNvPr id="0" name=""/>
        <dsp:cNvSpPr/>
      </dsp:nvSpPr>
      <dsp:spPr>
        <a:xfrm>
          <a:off x="337213" y="258667"/>
          <a:ext cx="141212" cy="141212"/>
        </a:xfrm>
        <a:prstGeom prst="ellipse">
          <a:avLst/>
        </a:prstGeom>
        <a:solidFill>
          <a:schemeClr val="accent3">
            <a:hueOff val="150589"/>
            <a:satOff val="5556"/>
            <a:lumOff val="-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A3E1A6-CCBC-47E2-B959-658933182F2A}">
      <dsp:nvSpPr>
        <dsp:cNvPr id="0" name=""/>
        <dsp:cNvSpPr/>
      </dsp:nvSpPr>
      <dsp:spPr>
        <a:xfrm>
          <a:off x="574450" y="298207"/>
          <a:ext cx="221904" cy="221904"/>
        </a:xfrm>
        <a:prstGeom prst="ellipse">
          <a:avLst/>
        </a:prstGeom>
        <a:solidFill>
          <a:schemeClr val="accent3">
            <a:hueOff val="301178"/>
            <a:satOff val="11111"/>
            <a:lumOff val="-1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3550D-91B4-4966-819E-A4B65B3A1FA1}">
      <dsp:nvSpPr>
        <dsp:cNvPr id="0" name=""/>
        <dsp:cNvSpPr/>
      </dsp:nvSpPr>
      <dsp:spPr>
        <a:xfrm>
          <a:off x="772147" y="80740"/>
          <a:ext cx="141212" cy="141212"/>
        </a:xfrm>
        <a:prstGeom prst="ellipse">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A4A09-7B92-4739-9567-114A3698F4F8}">
      <dsp:nvSpPr>
        <dsp:cNvPr id="0" name=""/>
        <dsp:cNvSpPr/>
      </dsp:nvSpPr>
      <dsp:spPr>
        <a:xfrm>
          <a:off x="1029153" y="1661"/>
          <a:ext cx="141212" cy="141212"/>
        </a:xfrm>
        <a:prstGeom prst="ellipse">
          <a:avLst/>
        </a:prstGeom>
        <a:solidFill>
          <a:schemeClr val="accent3">
            <a:hueOff val="602355"/>
            <a:satOff val="22222"/>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494C0-9CF4-4E4A-857E-87DE9A10BFA9}">
      <dsp:nvSpPr>
        <dsp:cNvPr id="0" name=""/>
        <dsp:cNvSpPr/>
      </dsp:nvSpPr>
      <dsp:spPr>
        <a:xfrm>
          <a:off x="1345468" y="140049"/>
          <a:ext cx="141212" cy="141212"/>
        </a:xfrm>
        <a:prstGeom prst="ellipse">
          <a:avLst/>
        </a:prstGeom>
        <a:solidFill>
          <a:schemeClr val="accent3">
            <a:hueOff val="752944"/>
            <a:satOff val="27778"/>
            <a:lumOff val="-4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24B97-672A-4118-B8F4-A747BF118AD8}">
      <dsp:nvSpPr>
        <dsp:cNvPr id="0" name=""/>
        <dsp:cNvSpPr/>
      </dsp:nvSpPr>
      <dsp:spPr>
        <a:xfrm>
          <a:off x="1543165" y="238898"/>
          <a:ext cx="221904" cy="221904"/>
        </a:xfrm>
        <a:prstGeom prst="ellipse">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B9E78-9AB2-4F91-9799-0DA6B0F4EF2B}">
      <dsp:nvSpPr>
        <dsp:cNvPr id="0" name=""/>
        <dsp:cNvSpPr/>
      </dsp:nvSpPr>
      <dsp:spPr>
        <a:xfrm>
          <a:off x="1819941" y="456364"/>
          <a:ext cx="141212" cy="141212"/>
        </a:xfrm>
        <a:prstGeom prst="ellipse">
          <a:avLst/>
        </a:prstGeom>
        <a:solidFill>
          <a:schemeClr val="accent3">
            <a:hueOff val="1054122"/>
            <a:satOff val="38889"/>
            <a:lumOff val="-5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D7B70-DDFA-438F-A948-75DC176697A7}">
      <dsp:nvSpPr>
        <dsp:cNvPr id="0" name=""/>
        <dsp:cNvSpPr/>
      </dsp:nvSpPr>
      <dsp:spPr>
        <a:xfrm>
          <a:off x="1938559" y="673831"/>
          <a:ext cx="141212" cy="141212"/>
        </a:xfrm>
        <a:prstGeom prst="ellipse">
          <a:avLst/>
        </a:prstGeom>
        <a:solidFill>
          <a:schemeClr val="accent3">
            <a:hueOff val="1204711"/>
            <a:satOff val="44444"/>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EC687-6BC8-4091-9FCD-4B9503E14E28}">
      <dsp:nvSpPr>
        <dsp:cNvPr id="0" name=""/>
        <dsp:cNvSpPr/>
      </dsp:nvSpPr>
      <dsp:spPr>
        <a:xfrm>
          <a:off x="910535" y="258667"/>
          <a:ext cx="363116" cy="363116"/>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0748C-2AE6-4B24-A8ED-5CD36EDA9CAE}">
      <dsp:nvSpPr>
        <dsp:cNvPr id="0" name=""/>
        <dsp:cNvSpPr/>
      </dsp:nvSpPr>
      <dsp:spPr>
        <a:xfrm>
          <a:off x="139516" y="1009916"/>
          <a:ext cx="141212" cy="141212"/>
        </a:xfrm>
        <a:prstGeom prst="ellipse">
          <a:avLst/>
        </a:prstGeom>
        <a:solidFill>
          <a:schemeClr val="accent3">
            <a:hueOff val="1505888"/>
            <a:satOff val="55556"/>
            <a:lumOff val="-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2D47D-C98D-4AA7-9EE1-3D7795BBF719}">
      <dsp:nvSpPr>
        <dsp:cNvPr id="0" name=""/>
        <dsp:cNvSpPr/>
      </dsp:nvSpPr>
      <dsp:spPr>
        <a:xfrm>
          <a:off x="258134" y="1187843"/>
          <a:ext cx="221904" cy="221904"/>
        </a:xfrm>
        <a:prstGeom prst="ellipse">
          <a:avLst/>
        </a:prstGeom>
        <a:solidFill>
          <a:schemeClr val="accent3">
            <a:hueOff val="1656477"/>
            <a:satOff val="61111"/>
            <a:lumOff val="-8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0896B-FE10-482F-B633-1509A55867B3}">
      <dsp:nvSpPr>
        <dsp:cNvPr id="0" name=""/>
        <dsp:cNvSpPr/>
      </dsp:nvSpPr>
      <dsp:spPr>
        <a:xfrm>
          <a:off x="554680" y="1346001"/>
          <a:ext cx="322770" cy="322770"/>
        </a:xfrm>
        <a:prstGeom prst="ellipse">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88477-9722-4897-A779-F1A3D7E670E9}">
      <dsp:nvSpPr>
        <dsp:cNvPr id="0" name=""/>
        <dsp:cNvSpPr/>
      </dsp:nvSpPr>
      <dsp:spPr>
        <a:xfrm>
          <a:off x="969844" y="1603007"/>
          <a:ext cx="141212" cy="141212"/>
        </a:xfrm>
        <a:prstGeom prst="ellipse">
          <a:avLst/>
        </a:prstGeom>
        <a:solidFill>
          <a:schemeClr val="accent3">
            <a:hueOff val="1957655"/>
            <a:satOff val="72222"/>
            <a:lumOff val="-10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0C3691-2C49-4592-871D-77A05335701B}">
      <dsp:nvSpPr>
        <dsp:cNvPr id="0" name=""/>
        <dsp:cNvSpPr/>
      </dsp:nvSpPr>
      <dsp:spPr>
        <a:xfrm>
          <a:off x="1048922" y="1346001"/>
          <a:ext cx="221904" cy="221904"/>
        </a:xfrm>
        <a:prstGeom prst="ellipse">
          <a:avLst/>
        </a:prstGeom>
        <a:solidFill>
          <a:schemeClr val="accent3">
            <a:hueOff val="2108244"/>
            <a:satOff val="77778"/>
            <a:lumOff val="-1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8C601-954B-41AC-8E98-AC0425F508E4}">
      <dsp:nvSpPr>
        <dsp:cNvPr id="0" name=""/>
        <dsp:cNvSpPr/>
      </dsp:nvSpPr>
      <dsp:spPr>
        <a:xfrm>
          <a:off x="1246619" y="1622777"/>
          <a:ext cx="141212" cy="141212"/>
        </a:xfrm>
        <a:prstGeom prst="ellipse">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73F558-FD90-40D0-8CD7-1E10FCE4E66C}">
      <dsp:nvSpPr>
        <dsp:cNvPr id="0" name=""/>
        <dsp:cNvSpPr/>
      </dsp:nvSpPr>
      <dsp:spPr>
        <a:xfrm>
          <a:off x="1424547" y="1306462"/>
          <a:ext cx="322770" cy="322770"/>
        </a:xfrm>
        <a:prstGeom prst="ellipse">
          <a:avLst/>
        </a:prstGeom>
        <a:solidFill>
          <a:schemeClr val="accent3">
            <a:hueOff val="2409421"/>
            <a:satOff val="88889"/>
            <a:lumOff val="-13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0A16B-7012-4E76-811D-3CA74FD2A3E6}">
      <dsp:nvSpPr>
        <dsp:cNvPr id="0" name=""/>
        <dsp:cNvSpPr/>
      </dsp:nvSpPr>
      <dsp:spPr>
        <a:xfrm>
          <a:off x="1859480" y="1227383"/>
          <a:ext cx="221904" cy="221904"/>
        </a:xfrm>
        <a:prstGeom prst="ellipse">
          <a:avLst/>
        </a:prstGeom>
        <a:solidFill>
          <a:schemeClr val="accent3">
            <a:hueOff val="2560010"/>
            <a:satOff val="94444"/>
            <a:lumOff val="-13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2A909-95F1-4AA4-BC36-9B5024E75420}">
      <dsp:nvSpPr>
        <dsp:cNvPr id="0" name=""/>
        <dsp:cNvSpPr/>
      </dsp:nvSpPr>
      <dsp:spPr>
        <a:xfrm>
          <a:off x="2081385" y="297878"/>
          <a:ext cx="651702" cy="1244171"/>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F3A705-5E83-4E5B-8E69-082533705336}">
      <dsp:nvSpPr>
        <dsp:cNvPr id="0" name=""/>
        <dsp:cNvSpPr/>
      </dsp:nvSpPr>
      <dsp:spPr>
        <a:xfrm>
          <a:off x="2614597" y="297878"/>
          <a:ext cx="651702" cy="1244171"/>
        </a:xfrm>
        <a:prstGeom prst="chevron">
          <a:avLst>
            <a:gd name="adj" fmla="val 6231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F1E0E6-86ED-470D-B19A-7AEB4CB05C94}">
      <dsp:nvSpPr>
        <dsp:cNvPr id="0" name=""/>
        <dsp:cNvSpPr/>
      </dsp:nvSpPr>
      <dsp:spPr>
        <a:xfrm>
          <a:off x="3399602" y="209614"/>
          <a:ext cx="1510765" cy="1510765"/>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tr-TR" sz="1100" kern="1200" dirty="0"/>
            <a:t>UNMEASURABLE HUGE IMPACT</a:t>
          </a:r>
        </a:p>
      </dsp:txBody>
      <dsp:txXfrm>
        <a:off x="3620848" y="430860"/>
        <a:ext cx="1068273" cy="1068273"/>
      </dsp:txXfrm>
    </dsp:sp>
    <dsp:sp modelId="{5EAEEECB-659C-458E-BF63-5CE04FB02797}">
      <dsp:nvSpPr>
        <dsp:cNvPr id="0" name=""/>
        <dsp:cNvSpPr/>
      </dsp:nvSpPr>
      <dsp:spPr>
        <a:xfrm>
          <a:off x="1702906" y="1909184"/>
          <a:ext cx="1777371" cy="100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tr-TR" sz="1600" kern="1200" dirty="0"/>
            <a:t>1984                BHOPAL UNION CARBIDE INDIA LTD.                  GAS LEAK</a:t>
          </a:r>
        </a:p>
      </dsp:txBody>
      <dsp:txXfrm>
        <a:off x="1702906" y="1909184"/>
        <a:ext cx="1777371" cy="10094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3000A-AB53-42FE-8483-B339BE2AAAEF}">
      <dsp:nvSpPr>
        <dsp:cNvPr id="0" name=""/>
        <dsp:cNvSpPr/>
      </dsp:nvSpPr>
      <dsp:spPr>
        <a:xfrm>
          <a:off x="240382" y="634292"/>
          <a:ext cx="1775238" cy="585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SYRINGE TIDE</a:t>
          </a:r>
        </a:p>
      </dsp:txBody>
      <dsp:txXfrm>
        <a:off x="240382" y="634292"/>
        <a:ext cx="1775238" cy="585021"/>
      </dsp:txXfrm>
    </dsp:sp>
    <dsp:sp modelId="{66CD8CAA-BEAA-4467-803D-80D217B59B34}">
      <dsp:nvSpPr>
        <dsp:cNvPr id="0" name=""/>
        <dsp:cNvSpPr/>
      </dsp:nvSpPr>
      <dsp:spPr>
        <a:xfrm>
          <a:off x="1703977" y="1551626"/>
          <a:ext cx="1775238" cy="297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tr-TR" sz="1800" kern="1200" dirty="0"/>
            <a:t>AIR, WATER, SOIL</a:t>
          </a:r>
        </a:p>
      </dsp:txBody>
      <dsp:txXfrm>
        <a:off x="1703977" y="1551626"/>
        <a:ext cx="1775238" cy="297335"/>
      </dsp:txXfrm>
    </dsp:sp>
    <dsp:sp modelId="{00A92502-1801-45C0-80EE-B66317A87191}">
      <dsp:nvSpPr>
        <dsp:cNvPr id="0" name=""/>
        <dsp:cNvSpPr/>
      </dsp:nvSpPr>
      <dsp:spPr>
        <a:xfrm>
          <a:off x="238365" y="456364"/>
          <a:ext cx="141212" cy="14121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49CDD7-E3BC-4BAA-9EB2-0B59D1CF4704}">
      <dsp:nvSpPr>
        <dsp:cNvPr id="0" name=""/>
        <dsp:cNvSpPr/>
      </dsp:nvSpPr>
      <dsp:spPr>
        <a:xfrm>
          <a:off x="337213" y="258667"/>
          <a:ext cx="141212" cy="141212"/>
        </a:xfrm>
        <a:prstGeom prst="ellipse">
          <a:avLst/>
        </a:prstGeom>
        <a:solidFill>
          <a:schemeClr val="accent3">
            <a:hueOff val="150589"/>
            <a:satOff val="5556"/>
            <a:lumOff val="-8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A3E1A6-CCBC-47E2-B959-658933182F2A}">
      <dsp:nvSpPr>
        <dsp:cNvPr id="0" name=""/>
        <dsp:cNvSpPr/>
      </dsp:nvSpPr>
      <dsp:spPr>
        <a:xfrm>
          <a:off x="574450" y="298207"/>
          <a:ext cx="221904" cy="221904"/>
        </a:xfrm>
        <a:prstGeom prst="ellipse">
          <a:avLst/>
        </a:prstGeom>
        <a:solidFill>
          <a:schemeClr val="accent3">
            <a:hueOff val="301178"/>
            <a:satOff val="11111"/>
            <a:lumOff val="-1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3550D-91B4-4966-819E-A4B65B3A1FA1}">
      <dsp:nvSpPr>
        <dsp:cNvPr id="0" name=""/>
        <dsp:cNvSpPr/>
      </dsp:nvSpPr>
      <dsp:spPr>
        <a:xfrm>
          <a:off x="772147" y="80740"/>
          <a:ext cx="141212" cy="141212"/>
        </a:xfrm>
        <a:prstGeom prst="ellipse">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A4A09-7B92-4739-9567-114A3698F4F8}">
      <dsp:nvSpPr>
        <dsp:cNvPr id="0" name=""/>
        <dsp:cNvSpPr/>
      </dsp:nvSpPr>
      <dsp:spPr>
        <a:xfrm>
          <a:off x="1029153" y="1661"/>
          <a:ext cx="141212" cy="141212"/>
        </a:xfrm>
        <a:prstGeom prst="ellipse">
          <a:avLst/>
        </a:prstGeom>
        <a:solidFill>
          <a:schemeClr val="accent3">
            <a:hueOff val="602355"/>
            <a:satOff val="22222"/>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494C0-9CF4-4E4A-857E-87DE9A10BFA9}">
      <dsp:nvSpPr>
        <dsp:cNvPr id="0" name=""/>
        <dsp:cNvSpPr/>
      </dsp:nvSpPr>
      <dsp:spPr>
        <a:xfrm>
          <a:off x="1345468" y="140049"/>
          <a:ext cx="141212" cy="141212"/>
        </a:xfrm>
        <a:prstGeom prst="ellipse">
          <a:avLst/>
        </a:prstGeom>
        <a:solidFill>
          <a:schemeClr val="accent3">
            <a:hueOff val="752944"/>
            <a:satOff val="27778"/>
            <a:lumOff val="-4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24B97-672A-4118-B8F4-A747BF118AD8}">
      <dsp:nvSpPr>
        <dsp:cNvPr id="0" name=""/>
        <dsp:cNvSpPr/>
      </dsp:nvSpPr>
      <dsp:spPr>
        <a:xfrm>
          <a:off x="1543165" y="238898"/>
          <a:ext cx="221904" cy="221904"/>
        </a:xfrm>
        <a:prstGeom prst="ellipse">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B9E78-9AB2-4F91-9799-0DA6B0F4EF2B}">
      <dsp:nvSpPr>
        <dsp:cNvPr id="0" name=""/>
        <dsp:cNvSpPr/>
      </dsp:nvSpPr>
      <dsp:spPr>
        <a:xfrm>
          <a:off x="1819941" y="456364"/>
          <a:ext cx="141212" cy="141212"/>
        </a:xfrm>
        <a:prstGeom prst="ellipse">
          <a:avLst/>
        </a:prstGeom>
        <a:solidFill>
          <a:schemeClr val="accent3">
            <a:hueOff val="1054122"/>
            <a:satOff val="38889"/>
            <a:lumOff val="-5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D7B70-DDFA-438F-A948-75DC176697A7}">
      <dsp:nvSpPr>
        <dsp:cNvPr id="0" name=""/>
        <dsp:cNvSpPr/>
      </dsp:nvSpPr>
      <dsp:spPr>
        <a:xfrm>
          <a:off x="1938559" y="673831"/>
          <a:ext cx="141212" cy="141212"/>
        </a:xfrm>
        <a:prstGeom prst="ellipse">
          <a:avLst/>
        </a:prstGeom>
        <a:solidFill>
          <a:schemeClr val="accent3">
            <a:hueOff val="1204711"/>
            <a:satOff val="44444"/>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EC687-6BC8-4091-9FCD-4B9503E14E28}">
      <dsp:nvSpPr>
        <dsp:cNvPr id="0" name=""/>
        <dsp:cNvSpPr/>
      </dsp:nvSpPr>
      <dsp:spPr>
        <a:xfrm>
          <a:off x="910535" y="258667"/>
          <a:ext cx="363116" cy="363116"/>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0748C-2AE6-4B24-A8ED-5CD36EDA9CAE}">
      <dsp:nvSpPr>
        <dsp:cNvPr id="0" name=""/>
        <dsp:cNvSpPr/>
      </dsp:nvSpPr>
      <dsp:spPr>
        <a:xfrm>
          <a:off x="139516" y="1009916"/>
          <a:ext cx="141212" cy="141212"/>
        </a:xfrm>
        <a:prstGeom prst="ellipse">
          <a:avLst/>
        </a:prstGeom>
        <a:solidFill>
          <a:schemeClr val="accent3">
            <a:hueOff val="1505888"/>
            <a:satOff val="55556"/>
            <a:lumOff val="-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2D47D-C98D-4AA7-9EE1-3D7795BBF719}">
      <dsp:nvSpPr>
        <dsp:cNvPr id="0" name=""/>
        <dsp:cNvSpPr/>
      </dsp:nvSpPr>
      <dsp:spPr>
        <a:xfrm>
          <a:off x="258134" y="1187843"/>
          <a:ext cx="221904" cy="221904"/>
        </a:xfrm>
        <a:prstGeom prst="ellipse">
          <a:avLst/>
        </a:prstGeom>
        <a:solidFill>
          <a:schemeClr val="accent3">
            <a:hueOff val="1656477"/>
            <a:satOff val="61111"/>
            <a:lumOff val="-8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90896B-FE10-482F-B633-1509A55867B3}">
      <dsp:nvSpPr>
        <dsp:cNvPr id="0" name=""/>
        <dsp:cNvSpPr/>
      </dsp:nvSpPr>
      <dsp:spPr>
        <a:xfrm>
          <a:off x="554680" y="1346001"/>
          <a:ext cx="322770" cy="322770"/>
        </a:xfrm>
        <a:prstGeom prst="ellipse">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88477-9722-4897-A779-F1A3D7E670E9}">
      <dsp:nvSpPr>
        <dsp:cNvPr id="0" name=""/>
        <dsp:cNvSpPr/>
      </dsp:nvSpPr>
      <dsp:spPr>
        <a:xfrm>
          <a:off x="969844" y="1603007"/>
          <a:ext cx="141212" cy="141212"/>
        </a:xfrm>
        <a:prstGeom prst="ellipse">
          <a:avLst/>
        </a:prstGeom>
        <a:solidFill>
          <a:schemeClr val="accent3">
            <a:hueOff val="1957655"/>
            <a:satOff val="72222"/>
            <a:lumOff val="-10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0C3691-2C49-4592-871D-77A05335701B}">
      <dsp:nvSpPr>
        <dsp:cNvPr id="0" name=""/>
        <dsp:cNvSpPr/>
      </dsp:nvSpPr>
      <dsp:spPr>
        <a:xfrm>
          <a:off x="1048922" y="1346001"/>
          <a:ext cx="221904" cy="221904"/>
        </a:xfrm>
        <a:prstGeom prst="ellipse">
          <a:avLst/>
        </a:prstGeom>
        <a:solidFill>
          <a:schemeClr val="accent3">
            <a:hueOff val="2108244"/>
            <a:satOff val="77778"/>
            <a:lumOff val="-1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8C601-954B-41AC-8E98-AC0425F508E4}">
      <dsp:nvSpPr>
        <dsp:cNvPr id="0" name=""/>
        <dsp:cNvSpPr/>
      </dsp:nvSpPr>
      <dsp:spPr>
        <a:xfrm>
          <a:off x="1246619" y="1622777"/>
          <a:ext cx="141212" cy="141212"/>
        </a:xfrm>
        <a:prstGeom prst="ellipse">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73F558-FD90-40D0-8CD7-1E10FCE4E66C}">
      <dsp:nvSpPr>
        <dsp:cNvPr id="0" name=""/>
        <dsp:cNvSpPr/>
      </dsp:nvSpPr>
      <dsp:spPr>
        <a:xfrm>
          <a:off x="1424547" y="1306462"/>
          <a:ext cx="322770" cy="322770"/>
        </a:xfrm>
        <a:prstGeom prst="ellipse">
          <a:avLst/>
        </a:prstGeom>
        <a:solidFill>
          <a:schemeClr val="accent3">
            <a:hueOff val="2409421"/>
            <a:satOff val="88889"/>
            <a:lumOff val="-13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0A16B-7012-4E76-811D-3CA74FD2A3E6}">
      <dsp:nvSpPr>
        <dsp:cNvPr id="0" name=""/>
        <dsp:cNvSpPr/>
      </dsp:nvSpPr>
      <dsp:spPr>
        <a:xfrm>
          <a:off x="1859480" y="1227383"/>
          <a:ext cx="221904" cy="221904"/>
        </a:xfrm>
        <a:prstGeom prst="ellipse">
          <a:avLst/>
        </a:prstGeom>
        <a:solidFill>
          <a:schemeClr val="accent3">
            <a:hueOff val="2560010"/>
            <a:satOff val="94444"/>
            <a:lumOff val="-138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2A909-95F1-4AA4-BC36-9B5024E75420}">
      <dsp:nvSpPr>
        <dsp:cNvPr id="0" name=""/>
        <dsp:cNvSpPr/>
      </dsp:nvSpPr>
      <dsp:spPr>
        <a:xfrm>
          <a:off x="2081385" y="297878"/>
          <a:ext cx="651702" cy="1244171"/>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F3A705-5E83-4E5B-8E69-082533705336}">
      <dsp:nvSpPr>
        <dsp:cNvPr id="0" name=""/>
        <dsp:cNvSpPr/>
      </dsp:nvSpPr>
      <dsp:spPr>
        <a:xfrm>
          <a:off x="2614597" y="297878"/>
          <a:ext cx="651702" cy="1244171"/>
        </a:xfrm>
        <a:prstGeom prst="chevron">
          <a:avLst>
            <a:gd name="adj" fmla="val 6231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F1E0E6-86ED-470D-B19A-7AEB4CB05C94}">
      <dsp:nvSpPr>
        <dsp:cNvPr id="0" name=""/>
        <dsp:cNvSpPr/>
      </dsp:nvSpPr>
      <dsp:spPr>
        <a:xfrm>
          <a:off x="3399602" y="209614"/>
          <a:ext cx="1510765" cy="1510765"/>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tr-TR" sz="1100" kern="1200" dirty="0"/>
            <a:t>WASH UP &amp; ENVIRONMENTAL DESTROY</a:t>
          </a:r>
        </a:p>
      </dsp:txBody>
      <dsp:txXfrm>
        <a:off x="3620848" y="430860"/>
        <a:ext cx="1068273" cy="1068273"/>
      </dsp:txXfrm>
    </dsp:sp>
    <dsp:sp modelId="{5EAEEECB-659C-458E-BF63-5CE04FB02797}">
      <dsp:nvSpPr>
        <dsp:cNvPr id="0" name=""/>
        <dsp:cNvSpPr/>
      </dsp:nvSpPr>
      <dsp:spPr>
        <a:xfrm>
          <a:off x="1702906" y="1909184"/>
          <a:ext cx="1777371" cy="100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tr-TR" sz="1500" kern="1200" dirty="0"/>
            <a:t>1988                SYRINGE TIDE CONNECTICUT                  BIOMEDICAL WASTE DISPOSAL</a:t>
          </a:r>
        </a:p>
      </dsp:txBody>
      <dsp:txXfrm>
        <a:off x="1702906" y="1909184"/>
        <a:ext cx="1777371" cy="10094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8B829-53FF-4ACE-8971-08FE5E291084}">
      <dsp:nvSpPr>
        <dsp:cNvPr id="0" name=""/>
        <dsp:cNvSpPr/>
      </dsp:nvSpPr>
      <dsp:spPr>
        <a:xfrm>
          <a:off x="8492883" y="1207422"/>
          <a:ext cx="1936515" cy="1936832"/>
        </a:xfrm>
        <a:prstGeom prst="ellipse">
          <a:avLst/>
        </a:prstGeom>
        <a:solidFill>
          <a:srgbClr val="F1551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8675C3-1623-420E-ABF1-E6F92A503236}">
      <dsp:nvSpPr>
        <dsp:cNvPr id="0" name=""/>
        <dsp:cNvSpPr/>
      </dsp:nvSpPr>
      <dsp:spPr>
        <a:xfrm>
          <a:off x="8556781" y="1271995"/>
          <a:ext cx="1807689" cy="1807687"/>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THE ACCIDENT &amp; IMPACTS</a:t>
          </a:r>
        </a:p>
      </dsp:txBody>
      <dsp:txXfrm>
        <a:off x="8815464" y="1530284"/>
        <a:ext cx="1291353" cy="1291108"/>
      </dsp:txXfrm>
    </dsp:sp>
    <dsp:sp modelId="{3DAB961D-A446-4A9E-B729-C80EC127CB90}">
      <dsp:nvSpPr>
        <dsp:cNvPr id="0" name=""/>
        <dsp:cNvSpPr/>
      </dsp:nvSpPr>
      <dsp:spPr>
        <a:xfrm rot="2700000">
          <a:off x="6490520" y="1207523"/>
          <a:ext cx="1936291" cy="1936291"/>
        </a:xfrm>
        <a:prstGeom prst="teardrop">
          <a:avLst>
            <a:gd name="adj" fmla="val 100000"/>
          </a:avLst>
        </a:prstGeom>
        <a:solidFill>
          <a:srgbClr val="F1551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EFA8E8-1D84-450E-8950-50946FE7CC41}">
      <dsp:nvSpPr>
        <dsp:cNvPr id="0" name=""/>
        <dsp:cNvSpPr/>
      </dsp:nvSpPr>
      <dsp:spPr>
        <a:xfrm>
          <a:off x="6556368" y="1271995"/>
          <a:ext cx="1807689" cy="1807687"/>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PRIMARY RECEPTORS &amp; THE OTHERS</a:t>
          </a:r>
        </a:p>
      </dsp:txBody>
      <dsp:txXfrm>
        <a:off x="6814020" y="1530284"/>
        <a:ext cx="1291353" cy="1291108"/>
      </dsp:txXfrm>
    </dsp:sp>
    <dsp:sp modelId="{359B0CA1-48DA-4EBC-9FB3-78FEDC7BD7D5}">
      <dsp:nvSpPr>
        <dsp:cNvPr id="0" name=""/>
        <dsp:cNvSpPr/>
      </dsp:nvSpPr>
      <dsp:spPr>
        <a:xfrm rot="2700000">
          <a:off x="4490107" y="1207523"/>
          <a:ext cx="1936291" cy="1936291"/>
        </a:xfrm>
        <a:prstGeom prst="teardrop">
          <a:avLst>
            <a:gd name="adj" fmla="val 100000"/>
          </a:avLst>
        </a:prstGeom>
        <a:solidFill>
          <a:srgbClr val="F1551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B2553-52BF-4FC0-B064-B007DBB2EA76}">
      <dsp:nvSpPr>
        <dsp:cNvPr id="0" name=""/>
        <dsp:cNvSpPr/>
      </dsp:nvSpPr>
      <dsp:spPr>
        <a:xfrm>
          <a:off x="4554924" y="1271995"/>
          <a:ext cx="1807689" cy="1807687"/>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 VISIBLE PATH &amp; RISKS</a:t>
          </a:r>
        </a:p>
      </dsp:txBody>
      <dsp:txXfrm>
        <a:off x="4812576" y="1530284"/>
        <a:ext cx="1291353" cy="1291108"/>
      </dsp:txXfrm>
    </dsp:sp>
    <dsp:sp modelId="{D10A430E-83BA-4C54-82FA-C590496562A2}">
      <dsp:nvSpPr>
        <dsp:cNvPr id="0" name=""/>
        <dsp:cNvSpPr/>
      </dsp:nvSpPr>
      <dsp:spPr>
        <a:xfrm rot="2700000">
          <a:off x="2488664" y="1207523"/>
          <a:ext cx="1936291" cy="1936291"/>
        </a:xfrm>
        <a:prstGeom prst="teardrop">
          <a:avLst>
            <a:gd name="adj" fmla="val 100000"/>
          </a:avLst>
        </a:prstGeom>
        <a:solidFill>
          <a:srgbClr val="F1551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86CB28-93AD-4406-93E3-D2548E2978FB}">
      <dsp:nvSpPr>
        <dsp:cNvPr id="0" name=""/>
        <dsp:cNvSpPr/>
      </dsp:nvSpPr>
      <dsp:spPr>
        <a:xfrm>
          <a:off x="2553480" y="1271995"/>
          <a:ext cx="1807689" cy="1807687"/>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VISIBLE SOURCE &amp; HAZARD</a:t>
          </a:r>
        </a:p>
      </dsp:txBody>
      <dsp:txXfrm>
        <a:off x="2812163" y="1530284"/>
        <a:ext cx="1291353" cy="1291108"/>
      </dsp:txXfrm>
    </dsp:sp>
    <dsp:sp modelId="{79CAC2F7-1053-4780-A3F0-5E33DCB40AFA}">
      <dsp:nvSpPr>
        <dsp:cNvPr id="0" name=""/>
        <dsp:cNvSpPr/>
      </dsp:nvSpPr>
      <dsp:spPr>
        <a:xfrm rot="2700000">
          <a:off x="487220" y="1207523"/>
          <a:ext cx="1936291" cy="1936291"/>
        </a:xfrm>
        <a:prstGeom prst="teardrop">
          <a:avLst>
            <a:gd name="adj" fmla="val 100000"/>
          </a:avLst>
        </a:prstGeom>
        <a:solidFill>
          <a:srgbClr val="F1551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C1705C-23EB-4C82-BEE8-1338337C7E4B}">
      <dsp:nvSpPr>
        <dsp:cNvPr id="0" name=""/>
        <dsp:cNvSpPr/>
      </dsp:nvSpPr>
      <dsp:spPr>
        <a:xfrm>
          <a:off x="534628" y="1269193"/>
          <a:ext cx="1807689" cy="1807687"/>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tr-TR" sz="2000" kern="1200" dirty="0"/>
            <a:t>ROOT CAUSE</a:t>
          </a:r>
        </a:p>
      </dsp:txBody>
      <dsp:txXfrm>
        <a:off x="793311" y="1527482"/>
        <a:ext cx="1291353" cy="1291108"/>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8.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ADB30-BAF7-4533-AE31-95946020D53B}" type="datetimeFigureOut">
              <a:rPr lang="tr-TR" smtClean="0"/>
              <a:t>23.11.2023</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96DCA-9438-4D65-8470-DEE1F799C345}" type="slidenum">
              <a:rPr lang="tr-TR" smtClean="0"/>
              <a:t>‹#›</a:t>
            </a:fld>
            <a:endParaRPr lang="tr-TR"/>
          </a:p>
        </p:txBody>
      </p:sp>
    </p:spTree>
    <p:extLst>
      <p:ext uri="{BB962C8B-B14F-4D97-AF65-F5344CB8AC3E}">
        <p14:creationId xmlns:p14="http://schemas.microsoft.com/office/powerpoint/2010/main" val="677606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7496DCA-9438-4D65-8470-DEE1F799C345}" type="slidenum">
              <a:rPr lang="tr-TR" smtClean="0"/>
              <a:t>3</a:t>
            </a:fld>
            <a:endParaRPr lang="tr-TR"/>
          </a:p>
        </p:txBody>
      </p:sp>
    </p:spTree>
    <p:extLst>
      <p:ext uri="{BB962C8B-B14F-4D97-AF65-F5344CB8AC3E}">
        <p14:creationId xmlns:p14="http://schemas.microsoft.com/office/powerpoint/2010/main" val="14559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7496DCA-9438-4D65-8470-DEE1F799C345}" type="slidenum">
              <a:rPr lang="tr-TR" smtClean="0"/>
              <a:t>7</a:t>
            </a:fld>
            <a:endParaRPr lang="tr-TR"/>
          </a:p>
        </p:txBody>
      </p:sp>
    </p:spTree>
    <p:extLst>
      <p:ext uri="{BB962C8B-B14F-4D97-AF65-F5344CB8AC3E}">
        <p14:creationId xmlns:p14="http://schemas.microsoft.com/office/powerpoint/2010/main" val="198025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7496DCA-9438-4D65-8470-DEE1F799C345}" type="slidenum">
              <a:rPr lang="tr-TR" smtClean="0"/>
              <a:t>8</a:t>
            </a:fld>
            <a:endParaRPr lang="tr-TR"/>
          </a:p>
        </p:txBody>
      </p:sp>
    </p:spTree>
    <p:extLst>
      <p:ext uri="{BB962C8B-B14F-4D97-AF65-F5344CB8AC3E}">
        <p14:creationId xmlns:p14="http://schemas.microsoft.com/office/powerpoint/2010/main" val="2896846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7496DCA-9438-4D65-8470-DEE1F799C345}" type="slidenum">
              <a:rPr lang="tr-TR" smtClean="0"/>
              <a:t>9</a:t>
            </a:fld>
            <a:endParaRPr lang="tr-TR"/>
          </a:p>
        </p:txBody>
      </p:sp>
    </p:spTree>
    <p:extLst>
      <p:ext uri="{BB962C8B-B14F-4D97-AF65-F5344CB8AC3E}">
        <p14:creationId xmlns:p14="http://schemas.microsoft.com/office/powerpoint/2010/main" val="355645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7496DCA-9438-4D65-8470-DEE1F799C345}" type="slidenum">
              <a:rPr lang="tr-TR" smtClean="0"/>
              <a:t>10</a:t>
            </a:fld>
            <a:endParaRPr lang="tr-TR"/>
          </a:p>
        </p:txBody>
      </p:sp>
    </p:spTree>
    <p:extLst>
      <p:ext uri="{BB962C8B-B14F-4D97-AF65-F5344CB8AC3E}">
        <p14:creationId xmlns:p14="http://schemas.microsoft.com/office/powerpoint/2010/main" val="1490378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17496DCA-9438-4D65-8470-DEE1F799C345}" type="slidenum">
              <a:rPr lang="tr-TR" smtClean="0"/>
              <a:t>11</a:t>
            </a:fld>
            <a:endParaRPr lang="tr-TR"/>
          </a:p>
        </p:txBody>
      </p:sp>
    </p:spTree>
    <p:extLst>
      <p:ext uri="{BB962C8B-B14F-4D97-AF65-F5344CB8AC3E}">
        <p14:creationId xmlns:p14="http://schemas.microsoft.com/office/powerpoint/2010/main" val="3455845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83B16-CA25-C279-B5BC-158360A076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6F0DAA61-19CD-E411-AB50-B599BE36BA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5C7171E4-8611-F22A-2258-DA611BAD6C38}"/>
              </a:ext>
            </a:extLst>
          </p:cNvPr>
          <p:cNvSpPr>
            <a:spLocks noGrp="1"/>
          </p:cNvSpPr>
          <p:nvPr>
            <p:ph type="dt" sz="half" idx="10"/>
          </p:nvPr>
        </p:nvSpPr>
        <p:spPr/>
        <p:txBody>
          <a:bodyPr/>
          <a:lstStyle/>
          <a:p>
            <a:fld id="{6E9CD65F-6EB1-4A08-8537-8AAC5FAECFC2}" type="datetime10">
              <a:rPr lang="tr-TR" smtClean="0"/>
              <a:t>20:28</a:t>
            </a:fld>
            <a:endParaRPr lang="tr-TR"/>
          </a:p>
        </p:txBody>
      </p:sp>
      <p:sp>
        <p:nvSpPr>
          <p:cNvPr id="5" name="Footer Placeholder 4">
            <a:extLst>
              <a:ext uri="{FF2B5EF4-FFF2-40B4-BE49-F238E27FC236}">
                <a16:creationId xmlns:a16="http://schemas.microsoft.com/office/drawing/2014/main" id="{706DC643-A808-C602-B87F-65318585FBD6}"/>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ED5D139E-19C2-3A6A-52A9-BFCC418C2431}"/>
              </a:ext>
            </a:extLst>
          </p:cNvPr>
          <p:cNvSpPr>
            <a:spLocks noGrp="1"/>
          </p:cNvSpPr>
          <p:nvPr>
            <p:ph type="sldNum" sz="quarter" idx="12"/>
          </p:nvPr>
        </p:nvSpPr>
        <p:spPr/>
        <p:txBody>
          <a:bodyPr/>
          <a:lstStyle/>
          <a:p>
            <a:fld id="{74E91475-A3E8-4942-8782-018481B1A39C}" type="slidenum">
              <a:rPr lang="tr-TR" smtClean="0"/>
              <a:t>‹#›</a:t>
            </a:fld>
            <a:endParaRPr lang="tr-TR"/>
          </a:p>
        </p:txBody>
      </p:sp>
    </p:spTree>
    <p:extLst>
      <p:ext uri="{BB962C8B-B14F-4D97-AF65-F5344CB8AC3E}">
        <p14:creationId xmlns:p14="http://schemas.microsoft.com/office/powerpoint/2010/main" val="3449902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19A-7895-CDF3-BEA5-55D2687ED059}"/>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CE3540A7-20D4-3862-A313-E4472ACDCF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15823A41-674C-8E82-96C5-CB6E39BA85AF}"/>
              </a:ext>
            </a:extLst>
          </p:cNvPr>
          <p:cNvSpPr>
            <a:spLocks noGrp="1"/>
          </p:cNvSpPr>
          <p:nvPr>
            <p:ph type="dt" sz="half" idx="10"/>
          </p:nvPr>
        </p:nvSpPr>
        <p:spPr/>
        <p:txBody>
          <a:bodyPr/>
          <a:lstStyle/>
          <a:p>
            <a:fld id="{2A8F6B5E-CA88-4C2F-90C1-4C25949EC458}" type="datetime10">
              <a:rPr lang="tr-TR" smtClean="0"/>
              <a:t>20:28</a:t>
            </a:fld>
            <a:endParaRPr lang="tr-TR"/>
          </a:p>
        </p:txBody>
      </p:sp>
      <p:sp>
        <p:nvSpPr>
          <p:cNvPr id="5" name="Footer Placeholder 4">
            <a:extLst>
              <a:ext uri="{FF2B5EF4-FFF2-40B4-BE49-F238E27FC236}">
                <a16:creationId xmlns:a16="http://schemas.microsoft.com/office/drawing/2014/main" id="{6A8E69D1-07F0-09E8-D4E5-91623BB8203F}"/>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353B620B-19B1-6971-35CE-04AAC0AE841E}"/>
              </a:ext>
            </a:extLst>
          </p:cNvPr>
          <p:cNvSpPr>
            <a:spLocks noGrp="1"/>
          </p:cNvSpPr>
          <p:nvPr>
            <p:ph type="sldNum" sz="quarter" idx="12"/>
          </p:nvPr>
        </p:nvSpPr>
        <p:spPr/>
        <p:txBody>
          <a:bodyPr/>
          <a:lstStyle/>
          <a:p>
            <a:fld id="{74E91475-A3E8-4942-8782-018481B1A39C}" type="slidenum">
              <a:rPr lang="tr-TR" smtClean="0"/>
              <a:t>‹#›</a:t>
            </a:fld>
            <a:endParaRPr lang="tr-TR"/>
          </a:p>
        </p:txBody>
      </p:sp>
    </p:spTree>
    <p:extLst>
      <p:ext uri="{BB962C8B-B14F-4D97-AF65-F5344CB8AC3E}">
        <p14:creationId xmlns:p14="http://schemas.microsoft.com/office/powerpoint/2010/main" val="2417780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1C846E-1A44-F2E2-4733-37FDF84FB9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8D634A3D-33D6-162E-6C13-9464235A5E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8E1621EE-2EB0-0097-B3A7-AFF104AA1D8E}"/>
              </a:ext>
            </a:extLst>
          </p:cNvPr>
          <p:cNvSpPr>
            <a:spLocks noGrp="1"/>
          </p:cNvSpPr>
          <p:nvPr>
            <p:ph type="dt" sz="half" idx="10"/>
          </p:nvPr>
        </p:nvSpPr>
        <p:spPr/>
        <p:txBody>
          <a:bodyPr/>
          <a:lstStyle/>
          <a:p>
            <a:fld id="{6910EB7D-3C8A-4DFD-AA96-2E1204444EF4}" type="datetime10">
              <a:rPr lang="tr-TR" smtClean="0"/>
              <a:t>20:28</a:t>
            </a:fld>
            <a:endParaRPr lang="tr-TR"/>
          </a:p>
        </p:txBody>
      </p:sp>
      <p:sp>
        <p:nvSpPr>
          <p:cNvPr id="5" name="Footer Placeholder 4">
            <a:extLst>
              <a:ext uri="{FF2B5EF4-FFF2-40B4-BE49-F238E27FC236}">
                <a16:creationId xmlns:a16="http://schemas.microsoft.com/office/drawing/2014/main" id="{2BC5451C-B3C0-D42D-6D2C-4534EA8BE0A3}"/>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A85351B3-E7C7-F290-E838-117993E2F2DC}"/>
              </a:ext>
            </a:extLst>
          </p:cNvPr>
          <p:cNvSpPr>
            <a:spLocks noGrp="1"/>
          </p:cNvSpPr>
          <p:nvPr>
            <p:ph type="sldNum" sz="quarter" idx="12"/>
          </p:nvPr>
        </p:nvSpPr>
        <p:spPr/>
        <p:txBody>
          <a:bodyPr/>
          <a:lstStyle/>
          <a:p>
            <a:fld id="{74E91475-A3E8-4942-8782-018481B1A39C}" type="slidenum">
              <a:rPr lang="tr-TR" smtClean="0"/>
              <a:t>‹#›</a:t>
            </a:fld>
            <a:endParaRPr lang="tr-TR"/>
          </a:p>
        </p:txBody>
      </p:sp>
    </p:spTree>
    <p:extLst>
      <p:ext uri="{BB962C8B-B14F-4D97-AF65-F5344CB8AC3E}">
        <p14:creationId xmlns:p14="http://schemas.microsoft.com/office/powerpoint/2010/main" val="4132321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84B8D-EE5E-9DC2-1EFB-CA77B24EBE58}"/>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61B9B17B-D563-2CDC-7A2A-8729D84D1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7057C7C7-350C-9E16-1EC0-3D7C7B7C6128}"/>
              </a:ext>
            </a:extLst>
          </p:cNvPr>
          <p:cNvSpPr>
            <a:spLocks noGrp="1"/>
          </p:cNvSpPr>
          <p:nvPr>
            <p:ph type="dt" sz="half" idx="10"/>
          </p:nvPr>
        </p:nvSpPr>
        <p:spPr/>
        <p:txBody>
          <a:bodyPr/>
          <a:lstStyle/>
          <a:p>
            <a:fld id="{CDE7873F-8B8C-46E2-858D-1421F581B84D}" type="datetime10">
              <a:rPr lang="tr-TR" smtClean="0"/>
              <a:t>20:28</a:t>
            </a:fld>
            <a:endParaRPr lang="tr-TR"/>
          </a:p>
        </p:txBody>
      </p:sp>
      <p:sp>
        <p:nvSpPr>
          <p:cNvPr id="5" name="Footer Placeholder 4">
            <a:extLst>
              <a:ext uri="{FF2B5EF4-FFF2-40B4-BE49-F238E27FC236}">
                <a16:creationId xmlns:a16="http://schemas.microsoft.com/office/drawing/2014/main" id="{237D25E0-0AA5-B40A-FD0B-9017F999DE38}"/>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7E1B4E54-D80C-E846-5FE4-853639CD88C8}"/>
              </a:ext>
            </a:extLst>
          </p:cNvPr>
          <p:cNvSpPr>
            <a:spLocks noGrp="1"/>
          </p:cNvSpPr>
          <p:nvPr>
            <p:ph type="sldNum" sz="quarter" idx="12"/>
          </p:nvPr>
        </p:nvSpPr>
        <p:spPr/>
        <p:txBody>
          <a:bodyPr/>
          <a:lstStyle/>
          <a:p>
            <a:fld id="{74E91475-A3E8-4942-8782-018481B1A39C}" type="slidenum">
              <a:rPr lang="tr-TR" smtClean="0"/>
              <a:t>‹#›</a:t>
            </a:fld>
            <a:endParaRPr lang="tr-TR"/>
          </a:p>
        </p:txBody>
      </p:sp>
    </p:spTree>
    <p:extLst>
      <p:ext uri="{BB962C8B-B14F-4D97-AF65-F5344CB8AC3E}">
        <p14:creationId xmlns:p14="http://schemas.microsoft.com/office/powerpoint/2010/main" val="2295072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EDB8E-E57B-2017-517A-C4BCA0B748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57A37CE6-37DC-4149-BE0E-A369E8B2E0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CD8898-AA75-664C-CC7B-7A79D654CC67}"/>
              </a:ext>
            </a:extLst>
          </p:cNvPr>
          <p:cNvSpPr>
            <a:spLocks noGrp="1"/>
          </p:cNvSpPr>
          <p:nvPr>
            <p:ph type="dt" sz="half" idx="10"/>
          </p:nvPr>
        </p:nvSpPr>
        <p:spPr/>
        <p:txBody>
          <a:bodyPr/>
          <a:lstStyle/>
          <a:p>
            <a:fld id="{13BADCE2-FA40-4C9D-9A18-C7972873F8D1}" type="datetime10">
              <a:rPr lang="tr-TR" smtClean="0"/>
              <a:t>20:28</a:t>
            </a:fld>
            <a:endParaRPr lang="tr-TR"/>
          </a:p>
        </p:txBody>
      </p:sp>
      <p:sp>
        <p:nvSpPr>
          <p:cNvPr id="5" name="Footer Placeholder 4">
            <a:extLst>
              <a:ext uri="{FF2B5EF4-FFF2-40B4-BE49-F238E27FC236}">
                <a16:creationId xmlns:a16="http://schemas.microsoft.com/office/drawing/2014/main" id="{5063DB75-8C30-8357-2B99-243CA747D9E3}"/>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4D10863D-941C-8E98-846C-CB535800D2F7}"/>
              </a:ext>
            </a:extLst>
          </p:cNvPr>
          <p:cNvSpPr>
            <a:spLocks noGrp="1"/>
          </p:cNvSpPr>
          <p:nvPr>
            <p:ph type="sldNum" sz="quarter" idx="12"/>
          </p:nvPr>
        </p:nvSpPr>
        <p:spPr/>
        <p:txBody>
          <a:bodyPr/>
          <a:lstStyle/>
          <a:p>
            <a:fld id="{74E91475-A3E8-4942-8782-018481B1A39C}" type="slidenum">
              <a:rPr lang="tr-TR" smtClean="0"/>
              <a:t>‹#›</a:t>
            </a:fld>
            <a:endParaRPr lang="tr-TR"/>
          </a:p>
        </p:txBody>
      </p:sp>
    </p:spTree>
    <p:extLst>
      <p:ext uri="{BB962C8B-B14F-4D97-AF65-F5344CB8AC3E}">
        <p14:creationId xmlns:p14="http://schemas.microsoft.com/office/powerpoint/2010/main" val="4089065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CE350-CEB1-C8B2-A848-43A50D878642}"/>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CD59C436-1E29-44C7-E817-77DD698114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940C86AE-DFE8-E0E4-E11A-07C748B4A3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7B1E0490-FD93-E73B-9540-695CB7AC9C80}"/>
              </a:ext>
            </a:extLst>
          </p:cNvPr>
          <p:cNvSpPr>
            <a:spLocks noGrp="1"/>
          </p:cNvSpPr>
          <p:nvPr>
            <p:ph type="dt" sz="half" idx="10"/>
          </p:nvPr>
        </p:nvSpPr>
        <p:spPr/>
        <p:txBody>
          <a:bodyPr/>
          <a:lstStyle/>
          <a:p>
            <a:fld id="{B5649E0D-0976-409E-B0FF-7822A8F793D7}" type="datetime10">
              <a:rPr lang="tr-TR" smtClean="0"/>
              <a:t>20:28</a:t>
            </a:fld>
            <a:endParaRPr lang="tr-TR"/>
          </a:p>
        </p:txBody>
      </p:sp>
      <p:sp>
        <p:nvSpPr>
          <p:cNvPr id="6" name="Footer Placeholder 5">
            <a:extLst>
              <a:ext uri="{FF2B5EF4-FFF2-40B4-BE49-F238E27FC236}">
                <a16:creationId xmlns:a16="http://schemas.microsoft.com/office/drawing/2014/main" id="{481B1F89-C24E-20A0-062A-8572D0E6C2E7}"/>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79A1FD27-A0FF-D5C3-6678-CB1F5DB17ADF}"/>
              </a:ext>
            </a:extLst>
          </p:cNvPr>
          <p:cNvSpPr>
            <a:spLocks noGrp="1"/>
          </p:cNvSpPr>
          <p:nvPr>
            <p:ph type="sldNum" sz="quarter" idx="12"/>
          </p:nvPr>
        </p:nvSpPr>
        <p:spPr/>
        <p:txBody>
          <a:bodyPr/>
          <a:lstStyle/>
          <a:p>
            <a:fld id="{74E91475-A3E8-4942-8782-018481B1A39C}" type="slidenum">
              <a:rPr lang="tr-TR" smtClean="0"/>
              <a:t>‹#›</a:t>
            </a:fld>
            <a:endParaRPr lang="tr-TR"/>
          </a:p>
        </p:txBody>
      </p:sp>
    </p:spTree>
    <p:extLst>
      <p:ext uri="{BB962C8B-B14F-4D97-AF65-F5344CB8AC3E}">
        <p14:creationId xmlns:p14="http://schemas.microsoft.com/office/powerpoint/2010/main" val="1025641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1060-C4D1-1C6D-9C4B-B89769A26592}"/>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CD5CF8F3-4F09-70C1-29D3-44C5C40260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A7B581-500F-72F3-F56F-AD58A94340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CE239D9D-956F-6EC2-D6DB-8C2873978C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C5500F-7C7B-7613-2545-86701CC4D9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B1803ED5-AB43-891D-170C-99C129CA4482}"/>
              </a:ext>
            </a:extLst>
          </p:cNvPr>
          <p:cNvSpPr>
            <a:spLocks noGrp="1"/>
          </p:cNvSpPr>
          <p:nvPr>
            <p:ph type="dt" sz="half" idx="10"/>
          </p:nvPr>
        </p:nvSpPr>
        <p:spPr/>
        <p:txBody>
          <a:bodyPr/>
          <a:lstStyle/>
          <a:p>
            <a:fld id="{BBEFAAED-7B3C-4118-BA54-3895A4C541B7}" type="datetime10">
              <a:rPr lang="tr-TR" smtClean="0"/>
              <a:t>20:28</a:t>
            </a:fld>
            <a:endParaRPr lang="tr-TR"/>
          </a:p>
        </p:txBody>
      </p:sp>
      <p:sp>
        <p:nvSpPr>
          <p:cNvPr id="8" name="Footer Placeholder 7">
            <a:extLst>
              <a:ext uri="{FF2B5EF4-FFF2-40B4-BE49-F238E27FC236}">
                <a16:creationId xmlns:a16="http://schemas.microsoft.com/office/drawing/2014/main" id="{CEAEA520-3ADA-6365-45E5-49CF1C6833F9}"/>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910341C3-D819-3AF6-2A09-FEFBFEFD4C40}"/>
              </a:ext>
            </a:extLst>
          </p:cNvPr>
          <p:cNvSpPr>
            <a:spLocks noGrp="1"/>
          </p:cNvSpPr>
          <p:nvPr>
            <p:ph type="sldNum" sz="quarter" idx="12"/>
          </p:nvPr>
        </p:nvSpPr>
        <p:spPr/>
        <p:txBody>
          <a:bodyPr/>
          <a:lstStyle/>
          <a:p>
            <a:fld id="{74E91475-A3E8-4942-8782-018481B1A39C}" type="slidenum">
              <a:rPr lang="tr-TR" smtClean="0"/>
              <a:t>‹#›</a:t>
            </a:fld>
            <a:endParaRPr lang="tr-TR"/>
          </a:p>
        </p:txBody>
      </p:sp>
    </p:spTree>
    <p:extLst>
      <p:ext uri="{BB962C8B-B14F-4D97-AF65-F5344CB8AC3E}">
        <p14:creationId xmlns:p14="http://schemas.microsoft.com/office/powerpoint/2010/main" val="4017115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9C4BE-7077-A717-CC3F-54AF642E1692}"/>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DE0B9CD5-6837-A812-0445-4CAAE1560BA7}"/>
              </a:ext>
            </a:extLst>
          </p:cNvPr>
          <p:cNvSpPr>
            <a:spLocks noGrp="1"/>
          </p:cNvSpPr>
          <p:nvPr>
            <p:ph type="dt" sz="half" idx="10"/>
          </p:nvPr>
        </p:nvSpPr>
        <p:spPr/>
        <p:txBody>
          <a:bodyPr/>
          <a:lstStyle/>
          <a:p>
            <a:fld id="{151B649E-BC47-4BC7-A3A1-AFD38B7378FE}" type="datetime10">
              <a:rPr lang="tr-TR" smtClean="0"/>
              <a:t>20:28</a:t>
            </a:fld>
            <a:endParaRPr lang="tr-TR"/>
          </a:p>
        </p:txBody>
      </p:sp>
      <p:sp>
        <p:nvSpPr>
          <p:cNvPr id="4" name="Footer Placeholder 3">
            <a:extLst>
              <a:ext uri="{FF2B5EF4-FFF2-40B4-BE49-F238E27FC236}">
                <a16:creationId xmlns:a16="http://schemas.microsoft.com/office/drawing/2014/main" id="{61336368-95DC-EF81-265B-A82BC5593CC8}"/>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4559F727-7CB0-4076-18C9-3F638A2AD1F5}"/>
              </a:ext>
            </a:extLst>
          </p:cNvPr>
          <p:cNvSpPr>
            <a:spLocks noGrp="1"/>
          </p:cNvSpPr>
          <p:nvPr>
            <p:ph type="sldNum" sz="quarter" idx="12"/>
          </p:nvPr>
        </p:nvSpPr>
        <p:spPr/>
        <p:txBody>
          <a:bodyPr/>
          <a:lstStyle/>
          <a:p>
            <a:fld id="{74E91475-A3E8-4942-8782-018481B1A39C}" type="slidenum">
              <a:rPr lang="tr-TR" smtClean="0"/>
              <a:t>‹#›</a:t>
            </a:fld>
            <a:endParaRPr lang="tr-TR"/>
          </a:p>
        </p:txBody>
      </p:sp>
    </p:spTree>
    <p:extLst>
      <p:ext uri="{BB962C8B-B14F-4D97-AF65-F5344CB8AC3E}">
        <p14:creationId xmlns:p14="http://schemas.microsoft.com/office/powerpoint/2010/main" val="16215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50A0EB-CD87-4BEF-9233-8E49440AA5D5}"/>
              </a:ext>
            </a:extLst>
          </p:cNvPr>
          <p:cNvSpPr>
            <a:spLocks noGrp="1"/>
          </p:cNvSpPr>
          <p:nvPr>
            <p:ph type="dt" sz="half" idx="10"/>
          </p:nvPr>
        </p:nvSpPr>
        <p:spPr/>
        <p:txBody>
          <a:bodyPr/>
          <a:lstStyle/>
          <a:p>
            <a:fld id="{EE4591A2-887A-47D1-BD6C-F5D655D6B5F9}" type="datetime10">
              <a:rPr lang="tr-TR" smtClean="0"/>
              <a:t>20:28</a:t>
            </a:fld>
            <a:endParaRPr lang="tr-TR"/>
          </a:p>
        </p:txBody>
      </p:sp>
      <p:sp>
        <p:nvSpPr>
          <p:cNvPr id="3" name="Footer Placeholder 2">
            <a:extLst>
              <a:ext uri="{FF2B5EF4-FFF2-40B4-BE49-F238E27FC236}">
                <a16:creationId xmlns:a16="http://schemas.microsoft.com/office/drawing/2014/main" id="{F9C92893-6C27-6890-888C-4BF43F0B8042}"/>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5F5D6DBB-C78A-13E4-C557-BC5C2ABFED7B}"/>
              </a:ext>
            </a:extLst>
          </p:cNvPr>
          <p:cNvSpPr>
            <a:spLocks noGrp="1"/>
          </p:cNvSpPr>
          <p:nvPr>
            <p:ph type="sldNum" sz="quarter" idx="12"/>
          </p:nvPr>
        </p:nvSpPr>
        <p:spPr/>
        <p:txBody>
          <a:bodyPr/>
          <a:lstStyle/>
          <a:p>
            <a:fld id="{74E91475-A3E8-4942-8782-018481B1A39C}" type="slidenum">
              <a:rPr lang="tr-TR" smtClean="0"/>
              <a:t>‹#›</a:t>
            </a:fld>
            <a:endParaRPr lang="tr-TR"/>
          </a:p>
        </p:txBody>
      </p:sp>
    </p:spTree>
    <p:extLst>
      <p:ext uri="{BB962C8B-B14F-4D97-AF65-F5344CB8AC3E}">
        <p14:creationId xmlns:p14="http://schemas.microsoft.com/office/powerpoint/2010/main" val="1655082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A9A5-645C-17D6-B807-D612264A16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13BAF57B-98C3-96FE-C9DD-0267D7DC7A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0F6B7918-09A7-7DFB-779B-8952505AB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3B592F-E349-D5E7-7990-B692889D328C}"/>
              </a:ext>
            </a:extLst>
          </p:cNvPr>
          <p:cNvSpPr>
            <a:spLocks noGrp="1"/>
          </p:cNvSpPr>
          <p:nvPr>
            <p:ph type="dt" sz="half" idx="10"/>
          </p:nvPr>
        </p:nvSpPr>
        <p:spPr/>
        <p:txBody>
          <a:bodyPr/>
          <a:lstStyle/>
          <a:p>
            <a:fld id="{32C0FC93-8ED0-4A9A-8E32-F5C7ADB238FD}" type="datetime10">
              <a:rPr lang="tr-TR" smtClean="0"/>
              <a:t>20:28</a:t>
            </a:fld>
            <a:endParaRPr lang="tr-TR"/>
          </a:p>
        </p:txBody>
      </p:sp>
      <p:sp>
        <p:nvSpPr>
          <p:cNvPr id="6" name="Footer Placeholder 5">
            <a:extLst>
              <a:ext uri="{FF2B5EF4-FFF2-40B4-BE49-F238E27FC236}">
                <a16:creationId xmlns:a16="http://schemas.microsoft.com/office/drawing/2014/main" id="{1726DC13-3FE8-3DD6-A2E1-5735F76C2776}"/>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4DECB2C6-1614-1893-8A68-C7C99ADB1EE1}"/>
              </a:ext>
            </a:extLst>
          </p:cNvPr>
          <p:cNvSpPr>
            <a:spLocks noGrp="1"/>
          </p:cNvSpPr>
          <p:nvPr>
            <p:ph type="sldNum" sz="quarter" idx="12"/>
          </p:nvPr>
        </p:nvSpPr>
        <p:spPr/>
        <p:txBody>
          <a:bodyPr/>
          <a:lstStyle/>
          <a:p>
            <a:fld id="{74E91475-A3E8-4942-8782-018481B1A39C}" type="slidenum">
              <a:rPr lang="tr-TR" smtClean="0"/>
              <a:t>‹#›</a:t>
            </a:fld>
            <a:endParaRPr lang="tr-TR"/>
          </a:p>
        </p:txBody>
      </p:sp>
    </p:spTree>
    <p:extLst>
      <p:ext uri="{BB962C8B-B14F-4D97-AF65-F5344CB8AC3E}">
        <p14:creationId xmlns:p14="http://schemas.microsoft.com/office/powerpoint/2010/main" val="91283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B674F-D540-B8DD-0C45-78D6FB2A3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BCE714BB-347D-5904-BFE1-CD050BD172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91226E3A-4526-F74C-8257-9E0CE90E1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CFA84-A89A-7BF1-1174-23F5E8D1AB19}"/>
              </a:ext>
            </a:extLst>
          </p:cNvPr>
          <p:cNvSpPr>
            <a:spLocks noGrp="1"/>
          </p:cNvSpPr>
          <p:nvPr>
            <p:ph type="dt" sz="half" idx="10"/>
          </p:nvPr>
        </p:nvSpPr>
        <p:spPr/>
        <p:txBody>
          <a:bodyPr/>
          <a:lstStyle/>
          <a:p>
            <a:fld id="{8A0E10B8-8EB8-4107-9EB2-795D93C5DEFC}" type="datetime10">
              <a:rPr lang="tr-TR" smtClean="0"/>
              <a:t>20:28</a:t>
            </a:fld>
            <a:endParaRPr lang="tr-TR"/>
          </a:p>
        </p:txBody>
      </p:sp>
      <p:sp>
        <p:nvSpPr>
          <p:cNvPr id="6" name="Footer Placeholder 5">
            <a:extLst>
              <a:ext uri="{FF2B5EF4-FFF2-40B4-BE49-F238E27FC236}">
                <a16:creationId xmlns:a16="http://schemas.microsoft.com/office/drawing/2014/main" id="{6BB19D41-B364-610D-ABEE-C85D03A2BF15}"/>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05CD9219-2B27-8E47-0D70-FB4F6C0DCD12}"/>
              </a:ext>
            </a:extLst>
          </p:cNvPr>
          <p:cNvSpPr>
            <a:spLocks noGrp="1"/>
          </p:cNvSpPr>
          <p:nvPr>
            <p:ph type="sldNum" sz="quarter" idx="12"/>
          </p:nvPr>
        </p:nvSpPr>
        <p:spPr/>
        <p:txBody>
          <a:bodyPr/>
          <a:lstStyle/>
          <a:p>
            <a:fld id="{74E91475-A3E8-4942-8782-018481B1A39C}" type="slidenum">
              <a:rPr lang="tr-TR" smtClean="0"/>
              <a:t>‹#›</a:t>
            </a:fld>
            <a:endParaRPr lang="tr-TR"/>
          </a:p>
        </p:txBody>
      </p:sp>
    </p:spTree>
    <p:extLst>
      <p:ext uri="{BB962C8B-B14F-4D97-AF65-F5344CB8AC3E}">
        <p14:creationId xmlns:p14="http://schemas.microsoft.com/office/powerpoint/2010/main" val="2782473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3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0F750-B80D-2B2E-94DF-F1644E4AB9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1F08B4D1-007E-49E3-4B78-BC5B88DD2E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21093047-9FE6-1B2D-37B7-7D3A3DA084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11345-92A9-4A1C-92DD-4A1397B71AE8}" type="datetime10">
              <a:rPr lang="tr-TR" smtClean="0"/>
              <a:t>20:28</a:t>
            </a:fld>
            <a:endParaRPr lang="tr-TR"/>
          </a:p>
        </p:txBody>
      </p:sp>
      <p:sp>
        <p:nvSpPr>
          <p:cNvPr id="5" name="Footer Placeholder 4">
            <a:extLst>
              <a:ext uri="{FF2B5EF4-FFF2-40B4-BE49-F238E27FC236}">
                <a16:creationId xmlns:a16="http://schemas.microsoft.com/office/drawing/2014/main" id="{5093E544-18B2-8374-F49E-FC5FF8F90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a:extLst>
              <a:ext uri="{FF2B5EF4-FFF2-40B4-BE49-F238E27FC236}">
                <a16:creationId xmlns:a16="http://schemas.microsoft.com/office/drawing/2014/main" id="{376D7832-8A01-2930-C3AC-80743EE3E0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91475-A3E8-4942-8782-018481B1A39C}" type="slidenum">
              <a:rPr lang="tr-TR" smtClean="0"/>
              <a:t>‹#›</a:t>
            </a:fld>
            <a:endParaRPr lang="tr-TR"/>
          </a:p>
        </p:txBody>
      </p:sp>
    </p:spTree>
    <p:extLst>
      <p:ext uri="{BB962C8B-B14F-4D97-AF65-F5344CB8AC3E}">
        <p14:creationId xmlns:p14="http://schemas.microsoft.com/office/powerpoint/2010/main" val="3332810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jpeg"/><Relationship Id="rId7" Type="http://schemas.openxmlformats.org/officeDocument/2006/relationships/diagramColors" Target="../diagrams/colors6.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microsoft.com/office/2007/relationships/hdphoto" Target="../media/hdphoto1.wdp"/><Relationship Id="rId4" Type="http://schemas.openxmlformats.org/officeDocument/2006/relationships/diagramData" Target="../diagrams/data6.xml"/><Relationship Id="rId9"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jpeg"/><Relationship Id="rId7" Type="http://schemas.openxmlformats.org/officeDocument/2006/relationships/diagramColors" Target="../diagrams/colors7.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microsoft.com/office/2007/relationships/hdphoto" Target="../media/hdphoto1.wdp"/><Relationship Id="rId4" Type="http://schemas.openxmlformats.org/officeDocument/2006/relationships/diagramData" Target="../diagrams/data7.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8.xml"/><Relationship Id="rId7" Type="http://schemas.openxmlformats.org/officeDocument/2006/relationships/image" Target="../media/image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mailto:julidezeynep@gmail.com"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5.jpeg"/><Relationship Id="rId5" Type="http://schemas.microsoft.com/office/2007/relationships/hdphoto" Target="../media/hdphoto5.wdp"/><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microsoft.com/office/2018/10/relationships/comments" Target="../comments/modernComment_106_EAF9DC0F.xml"/><Relationship Id="rId7" Type="http://schemas.openxmlformats.org/officeDocument/2006/relationships/diagramQuickStyle" Target="../diagrams/quickStyle3.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Layout" Target="../diagrams/layout3.xml"/><Relationship Id="rId11" Type="http://schemas.microsoft.com/office/2007/relationships/hdphoto" Target="../media/hdphoto1.wdp"/><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image" Target="../media/image3.png"/><Relationship Id="rId9" Type="http://schemas.microsoft.com/office/2007/relationships/diagramDrawing" Target="../diagrams/drawing3.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jp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microsoft.com/office/2007/relationships/hdphoto" Target="../media/hdphoto1.wdp"/><Relationship Id="rId4" Type="http://schemas.openxmlformats.org/officeDocument/2006/relationships/diagramData" Target="../diagrams/data4.xml"/><Relationship Id="rId9"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pn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microsoft.com/office/2007/relationships/hdphoto" Target="../media/hdphoto1.wdp"/><Relationship Id="rId4" Type="http://schemas.openxmlformats.org/officeDocument/2006/relationships/diagramData" Target="../diagrams/data5.xml"/><Relationship Id="rId9"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DD9F9D8-893F-5C25-A6F4-4E1DC9C47E34}"/>
              </a:ext>
            </a:extLst>
          </p:cNvPr>
          <p:cNvSpPr>
            <a:spLocks noGrp="1"/>
          </p:cNvSpPr>
          <p:nvPr>
            <p:ph type="ctrTitle"/>
          </p:nvPr>
        </p:nvSpPr>
        <p:spPr>
          <a:xfrm>
            <a:off x="1258529" y="1122363"/>
            <a:ext cx="9733936" cy="2387600"/>
          </a:xfrm>
        </p:spPr>
        <p:txBody>
          <a:bodyPr>
            <a:normAutofit/>
          </a:bodyPr>
          <a:lstStyle/>
          <a:p>
            <a:r>
              <a:rPr lang="tr-TR" sz="5400" b="1" dirty="0"/>
              <a:t>OCCUPATIONAL </a:t>
            </a:r>
            <a:br>
              <a:rPr lang="tr-TR" sz="5400" b="1" dirty="0"/>
            </a:br>
            <a:r>
              <a:rPr lang="tr-TR" sz="5400" b="1" dirty="0"/>
              <a:t>HEALTH &amp; SAFETY</a:t>
            </a:r>
          </a:p>
        </p:txBody>
      </p:sp>
      <p:sp>
        <p:nvSpPr>
          <p:cNvPr id="13" name="Subtitle 12">
            <a:extLst>
              <a:ext uri="{FF2B5EF4-FFF2-40B4-BE49-F238E27FC236}">
                <a16:creationId xmlns:a16="http://schemas.microsoft.com/office/drawing/2014/main" id="{ED71A179-AB5C-0824-EFE4-C13A0CF90CEA}"/>
              </a:ext>
            </a:extLst>
          </p:cNvPr>
          <p:cNvSpPr>
            <a:spLocks noGrp="1"/>
          </p:cNvSpPr>
          <p:nvPr>
            <p:ph type="subTitle" idx="1"/>
          </p:nvPr>
        </p:nvSpPr>
        <p:spPr/>
        <p:txBody>
          <a:bodyPr>
            <a:normAutofit/>
          </a:bodyPr>
          <a:lstStyle/>
          <a:p>
            <a:endParaRPr lang="tr-TR" sz="4400" dirty="0"/>
          </a:p>
          <a:p>
            <a:r>
              <a:rPr lang="tr-TR" sz="4400" dirty="0"/>
              <a:t> FALL SEMESTER, 2023</a:t>
            </a: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ate Placeholder 1">
            <a:extLst>
              <a:ext uri="{FF2B5EF4-FFF2-40B4-BE49-F238E27FC236}">
                <a16:creationId xmlns:a16="http://schemas.microsoft.com/office/drawing/2014/main" id="{DA31DAE3-D28A-82C2-4971-3B42844A6AA2}"/>
              </a:ext>
            </a:extLst>
          </p:cNvPr>
          <p:cNvSpPr>
            <a:spLocks noGrp="1"/>
          </p:cNvSpPr>
          <p:nvPr>
            <p:ph type="dt" sz="half" idx="10"/>
          </p:nvPr>
        </p:nvSpPr>
        <p:spPr>
          <a:xfrm>
            <a:off x="518572" y="5979900"/>
            <a:ext cx="1172576" cy="365125"/>
          </a:xfrm>
        </p:spPr>
        <p:txBody>
          <a:bodyPr/>
          <a:lstStyle/>
          <a:p>
            <a:fld id="{5F655D54-1078-4652-BB66-AF67A2F97CFA}"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2376534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6B67-686D-39C4-6532-9FDCA2839513}"/>
              </a:ext>
            </a:extLst>
          </p:cNvPr>
          <p:cNvSpPr>
            <a:spLocks noGrp="1"/>
          </p:cNvSpPr>
          <p:nvPr>
            <p:ph type="title"/>
          </p:nvPr>
        </p:nvSpPr>
        <p:spPr>
          <a:xfrm>
            <a:off x="839788" y="913085"/>
            <a:ext cx="10515600" cy="777603"/>
          </a:xfrm>
        </p:spPr>
        <p:txBody>
          <a:bodyPr>
            <a:normAutofit/>
          </a:bodyPr>
          <a:lstStyle/>
          <a:p>
            <a:pPr algn="ctr"/>
            <a:r>
              <a:rPr lang="tr-TR" sz="3200" b="1" dirty="0"/>
              <a:t>HISTORICAL DISASTERS AND IMPACTS</a:t>
            </a:r>
          </a:p>
        </p:txBody>
      </p:sp>
      <p:sp>
        <p:nvSpPr>
          <p:cNvPr id="3" name="Text Placeholder 2">
            <a:extLst>
              <a:ext uri="{FF2B5EF4-FFF2-40B4-BE49-F238E27FC236}">
                <a16:creationId xmlns:a16="http://schemas.microsoft.com/office/drawing/2014/main" id="{C5A7C0A6-E311-A412-F2FC-DBCFC7DDD888}"/>
              </a:ext>
            </a:extLst>
          </p:cNvPr>
          <p:cNvSpPr>
            <a:spLocks noGrp="1"/>
          </p:cNvSpPr>
          <p:nvPr>
            <p:ph type="body" idx="1"/>
          </p:nvPr>
        </p:nvSpPr>
        <p:spPr/>
        <p:txBody>
          <a:bodyPr anchor="ctr"/>
          <a:lstStyle/>
          <a:p>
            <a:r>
              <a:rPr lang="tr-TR" dirty="0"/>
              <a:t>MANUFACTURING INDUSTRY</a:t>
            </a:r>
          </a:p>
        </p:txBody>
      </p:sp>
      <p:pic>
        <p:nvPicPr>
          <p:cNvPr id="13" name="Content Placeholder 12">
            <a:extLst>
              <a:ext uri="{FF2B5EF4-FFF2-40B4-BE49-F238E27FC236}">
                <a16:creationId xmlns:a16="http://schemas.microsoft.com/office/drawing/2014/main" id="{C2504486-06F1-9BD2-9DB2-03CDF9F2C024}"/>
              </a:ext>
              <a:ext uri="{C183D7F6-B498-43B3-948B-1728B52AA6E4}">
                <adec:decorative xmlns:adec="http://schemas.microsoft.com/office/drawing/2017/decorative" val="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1075865" y="2365313"/>
            <a:ext cx="4976017" cy="3564450"/>
          </a:xfrm>
        </p:spPr>
      </p:pic>
      <p:sp>
        <p:nvSpPr>
          <p:cNvPr id="10" name="Text Placeholder 9">
            <a:extLst>
              <a:ext uri="{FF2B5EF4-FFF2-40B4-BE49-F238E27FC236}">
                <a16:creationId xmlns:a16="http://schemas.microsoft.com/office/drawing/2014/main" id="{3FB09C11-3471-DBBF-C3E3-07DFBED7FD23}"/>
              </a:ext>
            </a:extLst>
          </p:cNvPr>
          <p:cNvSpPr>
            <a:spLocks noGrp="1"/>
          </p:cNvSpPr>
          <p:nvPr>
            <p:ph type="body" sz="quarter" idx="3"/>
          </p:nvPr>
        </p:nvSpPr>
        <p:spPr/>
        <p:txBody>
          <a:bodyPr anchor="ctr"/>
          <a:lstStyle/>
          <a:p>
            <a:pPr algn="ctr"/>
            <a:r>
              <a:rPr lang="tr-TR" dirty="0"/>
              <a:t>VISIBLE CYCLE OF THE ACCIDENT</a:t>
            </a:r>
          </a:p>
        </p:txBody>
      </p:sp>
      <p:graphicFrame>
        <p:nvGraphicFramePr>
          <p:cNvPr id="17" name="Content Placeholder 16">
            <a:extLst>
              <a:ext uri="{FF2B5EF4-FFF2-40B4-BE49-F238E27FC236}">
                <a16:creationId xmlns:a16="http://schemas.microsoft.com/office/drawing/2014/main" id="{A537B875-C60F-15D2-5E07-31A6D79335E1}"/>
              </a:ext>
            </a:extLst>
          </p:cNvPr>
          <p:cNvGraphicFramePr>
            <a:graphicFrameLocks noGrp="1"/>
          </p:cNvGraphicFramePr>
          <p:nvPr>
            <p:ph sz="quarter" idx="4"/>
            <p:extLst>
              <p:ext uri="{D42A27DB-BD31-4B8C-83A1-F6EECF244321}">
                <p14:modId xmlns:p14="http://schemas.microsoft.com/office/powerpoint/2010/main" val="2978011534"/>
              </p:ext>
            </p:extLst>
          </p:nvPr>
        </p:nvGraphicFramePr>
        <p:xfrm>
          <a:off x="6172200" y="2505074"/>
          <a:ext cx="5183188" cy="2922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9" name="Date Placeholder 8">
            <a:extLst>
              <a:ext uri="{FF2B5EF4-FFF2-40B4-BE49-F238E27FC236}">
                <a16:creationId xmlns:a16="http://schemas.microsoft.com/office/drawing/2014/main" id="{7666D678-4A7D-7F33-151A-55ADEB1F6672}"/>
              </a:ext>
            </a:extLst>
          </p:cNvPr>
          <p:cNvSpPr>
            <a:spLocks noGrp="1"/>
          </p:cNvSpPr>
          <p:nvPr>
            <p:ph type="dt" sz="half" idx="10"/>
          </p:nvPr>
        </p:nvSpPr>
        <p:spPr>
          <a:xfrm>
            <a:off x="622108" y="6078065"/>
            <a:ext cx="907514" cy="365125"/>
          </a:xfrm>
        </p:spPr>
        <p:txBody>
          <a:bodyPr/>
          <a:lstStyle/>
          <a:p>
            <a:fld id="{89D38559-7D2E-445E-AAE2-5C5240AC00A7}"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17439478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34755088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3577115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6B67-686D-39C4-6532-9FDCA2839513}"/>
              </a:ext>
            </a:extLst>
          </p:cNvPr>
          <p:cNvSpPr>
            <a:spLocks noGrp="1"/>
          </p:cNvSpPr>
          <p:nvPr>
            <p:ph type="title"/>
          </p:nvPr>
        </p:nvSpPr>
        <p:spPr>
          <a:xfrm>
            <a:off x="839788" y="913085"/>
            <a:ext cx="10515600" cy="777603"/>
          </a:xfrm>
        </p:spPr>
        <p:txBody>
          <a:bodyPr>
            <a:normAutofit/>
          </a:bodyPr>
          <a:lstStyle/>
          <a:p>
            <a:pPr algn="ctr"/>
            <a:r>
              <a:rPr lang="tr-TR" sz="3200" b="1" dirty="0"/>
              <a:t>HISTORICAL DISASTERS</a:t>
            </a:r>
          </a:p>
        </p:txBody>
      </p:sp>
      <p:sp>
        <p:nvSpPr>
          <p:cNvPr id="3" name="Text Placeholder 2">
            <a:extLst>
              <a:ext uri="{FF2B5EF4-FFF2-40B4-BE49-F238E27FC236}">
                <a16:creationId xmlns:a16="http://schemas.microsoft.com/office/drawing/2014/main" id="{C5A7C0A6-E311-A412-F2FC-DBCFC7DDD888}"/>
              </a:ext>
            </a:extLst>
          </p:cNvPr>
          <p:cNvSpPr>
            <a:spLocks noGrp="1"/>
          </p:cNvSpPr>
          <p:nvPr>
            <p:ph type="body" idx="1"/>
          </p:nvPr>
        </p:nvSpPr>
        <p:spPr/>
        <p:txBody>
          <a:bodyPr anchor="ctr"/>
          <a:lstStyle/>
          <a:p>
            <a:r>
              <a:rPr lang="tr-TR" dirty="0"/>
              <a:t>BIOMEDICAL INDUSTRY</a:t>
            </a:r>
          </a:p>
        </p:txBody>
      </p:sp>
      <p:pic>
        <p:nvPicPr>
          <p:cNvPr id="13" name="Content Placeholder 12">
            <a:extLst>
              <a:ext uri="{FF2B5EF4-FFF2-40B4-BE49-F238E27FC236}">
                <a16:creationId xmlns:a16="http://schemas.microsoft.com/office/drawing/2014/main" id="{C2504486-06F1-9BD2-9DB2-03CDF9F2C024}"/>
              </a:ext>
              <a:ext uri="{C183D7F6-B498-43B3-948B-1728B52AA6E4}">
                <adec:decorative xmlns:adec="http://schemas.microsoft.com/office/drawing/2017/decorative" val="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1065530" y="2380465"/>
            <a:ext cx="4976017" cy="3564450"/>
          </a:xfrm>
        </p:spPr>
      </p:pic>
      <p:sp>
        <p:nvSpPr>
          <p:cNvPr id="10" name="Text Placeholder 9">
            <a:extLst>
              <a:ext uri="{FF2B5EF4-FFF2-40B4-BE49-F238E27FC236}">
                <a16:creationId xmlns:a16="http://schemas.microsoft.com/office/drawing/2014/main" id="{3FB09C11-3471-DBBF-C3E3-07DFBED7FD23}"/>
              </a:ext>
            </a:extLst>
          </p:cNvPr>
          <p:cNvSpPr>
            <a:spLocks noGrp="1"/>
          </p:cNvSpPr>
          <p:nvPr>
            <p:ph type="body" sz="quarter" idx="3"/>
          </p:nvPr>
        </p:nvSpPr>
        <p:spPr/>
        <p:txBody>
          <a:bodyPr anchor="ctr"/>
          <a:lstStyle/>
          <a:p>
            <a:pPr algn="ctr"/>
            <a:r>
              <a:rPr lang="tr-TR"/>
              <a:t>VISIBLE CYCLE </a:t>
            </a:r>
            <a:r>
              <a:rPr lang="tr-TR" dirty="0"/>
              <a:t>OF THE ACCIDENT</a:t>
            </a:r>
          </a:p>
        </p:txBody>
      </p:sp>
      <p:graphicFrame>
        <p:nvGraphicFramePr>
          <p:cNvPr id="17" name="Content Placeholder 16">
            <a:extLst>
              <a:ext uri="{FF2B5EF4-FFF2-40B4-BE49-F238E27FC236}">
                <a16:creationId xmlns:a16="http://schemas.microsoft.com/office/drawing/2014/main" id="{A537B875-C60F-15D2-5E07-31A6D79335E1}"/>
              </a:ext>
            </a:extLst>
          </p:cNvPr>
          <p:cNvGraphicFramePr>
            <a:graphicFrameLocks noGrp="1"/>
          </p:cNvGraphicFramePr>
          <p:nvPr>
            <p:ph sz="quarter" idx="4"/>
            <p:extLst>
              <p:ext uri="{D42A27DB-BD31-4B8C-83A1-F6EECF244321}">
                <p14:modId xmlns:p14="http://schemas.microsoft.com/office/powerpoint/2010/main" val="151810193"/>
              </p:ext>
            </p:extLst>
          </p:nvPr>
        </p:nvGraphicFramePr>
        <p:xfrm>
          <a:off x="6172200" y="2505074"/>
          <a:ext cx="5183188" cy="2922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9" name="Date Placeholder 8">
            <a:extLst>
              <a:ext uri="{FF2B5EF4-FFF2-40B4-BE49-F238E27FC236}">
                <a16:creationId xmlns:a16="http://schemas.microsoft.com/office/drawing/2014/main" id="{877FEB50-AAF4-0F00-D908-B9B7F1FAF1DA}"/>
              </a:ext>
            </a:extLst>
          </p:cNvPr>
          <p:cNvSpPr>
            <a:spLocks noGrp="1"/>
          </p:cNvSpPr>
          <p:nvPr>
            <p:ph type="dt" sz="half" idx="10"/>
          </p:nvPr>
        </p:nvSpPr>
        <p:spPr>
          <a:xfrm>
            <a:off x="518572" y="6119037"/>
            <a:ext cx="1093917" cy="365125"/>
          </a:xfrm>
        </p:spPr>
        <p:txBody>
          <a:bodyPr/>
          <a:lstStyle/>
          <a:p>
            <a:fld id="{FD091C3D-A12C-4876-91FF-0D1E38EB918E}"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3206447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637D-CA8C-BAFD-37EF-789C8FD5F520}"/>
              </a:ext>
            </a:extLst>
          </p:cNvPr>
          <p:cNvSpPr>
            <a:spLocks noGrp="1"/>
          </p:cNvSpPr>
          <p:nvPr>
            <p:ph type="title"/>
          </p:nvPr>
        </p:nvSpPr>
        <p:spPr>
          <a:xfrm>
            <a:off x="839788" y="913085"/>
            <a:ext cx="10515600" cy="777603"/>
          </a:xfrm>
        </p:spPr>
        <p:txBody>
          <a:bodyPr>
            <a:normAutofit/>
          </a:bodyPr>
          <a:lstStyle/>
          <a:p>
            <a:pPr algn="ctr"/>
            <a:r>
              <a:rPr lang="tr-TR" sz="3200" b="1" dirty="0"/>
              <a:t>BASIC COMPONENTS</a:t>
            </a:r>
          </a:p>
        </p:txBody>
      </p:sp>
      <p:sp>
        <p:nvSpPr>
          <p:cNvPr id="3" name="Text Placeholder 2">
            <a:extLst>
              <a:ext uri="{FF2B5EF4-FFF2-40B4-BE49-F238E27FC236}">
                <a16:creationId xmlns:a16="http://schemas.microsoft.com/office/drawing/2014/main" id="{BADDA8B8-EB30-E69D-7A23-6E405AE4851B}"/>
              </a:ext>
            </a:extLst>
          </p:cNvPr>
          <p:cNvSpPr>
            <a:spLocks noGrp="1"/>
          </p:cNvSpPr>
          <p:nvPr>
            <p:ph type="body" idx="1"/>
          </p:nvPr>
        </p:nvSpPr>
        <p:spPr/>
        <p:txBody>
          <a:bodyPr/>
          <a:lstStyle/>
          <a:p>
            <a:r>
              <a:rPr lang="tr-TR" dirty="0"/>
              <a:t>TYPES OF HAZARDS</a:t>
            </a:r>
          </a:p>
        </p:txBody>
      </p:sp>
      <p:graphicFrame>
        <p:nvGraphicFramePr>
          <p:cNvPr id="12" name="Table 12">
            <a:extLst>
              <a:ext uri="{FF2B5EF4-FFF2-40B4-BE49-F238E27FC236}">
                <a16:creationId xmlns:a16="http://schemas.microsoft.com/office/drawing/2014/main" id="{5815C03F-12A7-74E7-0243-4357A178AA9D}"/>
              </a:ext>
            </a:extLst>
          </p:cNvPr>
          <p:cNvGraphicFramePr>
            <a:graphicFrameLocks noGrp="1"/>
          </p:cNvGraphicFramePr>
          <p:nvPr>
            <p:ph sz="half" idx="2"/>
            <p:extLst>
              <p:ext uri="{D42A27DB-BD31-4B8C-83A1-F6EECF244321}">
                <p14:modId xmlns:p14="http://schemas.microsoft.com/office/powerpoint/2010/main" val="2873801888"/>
              </p:ext>
            </p:extLst>
          </p:nvPr>
        </p:nvGraphicFramePr>
        <p:xfrm>
          <a:off x="839788" y="2505075"/>
          <a:ext cx="5157787" cy="3337560"/>
        </p:xfrm>
        <a:graphic>
          <a:graphicData uri="http://schemas.openxmlformats.org/drawingml/2006/table">
            <a:tbl>
              <a:tblPr firstRow="1" bandRow="1">
                <a:tableStyleId>{073A0DAA-6AF3-43AB-8588-CEC1D06C72B9}</a:tableStyleId>
              </a:tblPr>
              <a:tblGrid>
                <a:gridCol w="5157787">
                  <a:extLst>
                    <a:ext uri="{9D8B030D-6E8A-4147-A177-3AD203B41FA5}">
                      <a16:colId xmlns:a16="http://schemas.microsoft.com/office/drawing/2014/main" val="1872199428"/>
                    </a:ext>
                  </a:extLst>
                </a:gridCol>
              </a:tblGrid>
              <a:tr h="370840">
                <a:tc>
                  <a:txBody>
                    <a:bodyPr/>
                    <a:lstStyle/>
                    <a:p>
                      <a:r>
                        <a:rPr lang="tr-TR" dirty="0"/>
                        <a:t>HAZARDS</a:t>
                      </a:r>
                    </a:p>
                  </a:txBody>
                  <a:tcPr/>
                </a:tc>
                <a:extLst>
                  <a:ext uri="{0D108BD9-81ED-4DB2-BD59-A6C34878D82A}">
                    <a16:rowId xmlns:a16="http://schemas.microsoft.com/office/drawing/2014/main" val="4022723654"/>
                  </a:ext>
                </a:extLst>
              </a:tr>
              <a:tr h="370840">
                <a:tc>
                  <a:txBody>
                    <a:bodyPr/>
                    <a:lstStyle/>
                    <a:p>
                      <a:r>
                        <a:rPr lang="tr-TR" dirty="0"/>
                        <a:t>BIOLOGICAL</a:t>
                      </a:r>
                    </a:p>
                  </a:txBody>
                  <a:tcPr/>
                </a:tc>
                <a:extLst>
                  <a:ext uri="{0D108BD9-81ED-4DB2-BD59-A6C34878D82A}">
                    <a16:rowId xmlns:a16="http://schemas.microsoft.com/office/drawing/2014/main" val="505942987"/>
                  </a:ext>
                </a:extLst>
              </a:tr>
              <a:tr h="370840">
                <a:tc>
                  <a:txBody>
                    <a:bodyPr/>
                    <a:lstStyle/>
                    <a:p>
                      <a:r>
                        <a:rPr lang="tr-TR" dirty="0"/>
                        <a:t>CHEMICAL</a:t>
                      </a:r>
                    </a:p>
                  </a:txBody>
                  <a:tcPr/>
                </a:tc>
                <a:extLst>
                  <a:ext uri="{0D108BD9-81ED-4DB2-BD59-A6C34878D82A}">
                    <a16:rowId xmlns:a16="http://schemas.microsoft.com/office/drawing/2014/main" val="3452371446"/>
                  </a:ext>
                </a:extLst>
              </a:tr>
              <a:tr h="370840">
                <a:tc>
                  <a:txBody>
                    <a:bodyPr/>
                    <a:lstStyle/>
                    <a:p>
                      <a:r>
                        <a:rPr lang="tr-TR" dirty="0"/>
                        <a:t>PHYSICAL</a:t>
                      </a:r>
                    </a:p>
                  </a:txBody>
                  <a:tcPr/>
                </a:tc>
                <a:extLst>
                  <a:ext uri="{0D108BD9-81ED-4DB2-BD59-A6C34878D82A}">
                    <a16:rowId xmlns:a16="http://schemas.microsoft.com/office/drawing/2014/main" val="4210589150"/>
                  </a:ext>
                </a:extLst>
              </a:tr>
              <a:tr h="370840">
                <a:tc>
                  <a:txBody>
                    <a:bodyPr/>
                    <a:lstStyle/>
                    <a:p>
                      <a:r>
                        <a:rPr lang="tr-TR" dirty="0"/>
                        <a:t>MECHANICAL</a:t>
                      </a:r>
                    </a:p>
                  </a:txBody>
                  <a:tcPr/>
                </a:tc>
                <a:extLst>
                  <a:ext uri="{0D108BD9-81ED-4DB2-BD59-A6C34878D82A}">
                    <a16:rowId xmlns:a16="http://schemas.microsoft.com/office/drawing/2014/main" val="2074128867"/>
                  </a:ext>
                </a:extLst>
              </a:tr>
              <a:tr h="370840">
                <a:tc>
                  <a:txBody>
                    <a:bodyPr/>
                    <a:lstStyle/>
                    <a:p>
                      <a:r>
                        <a:rPr lang="tr-TR" dirty="0"/>
                        <a:t>PHYCHOSOCIAL</a:t>
                      </a:r>
                    </a:p>
                  </a:txBody>
                  <a:tcPr/>
                </a:tc>
                <a:extLst>
                  <a:ext uri="{0D108BD9-81ED-4DB2-BD59-A6C34878D82A}">
                    <a16:rowId xmlns:a16="http://schemas.microsoft.com/office/drawing/2014/main" val="3235877547"/>
                  </a:ext>
                </a:extLst>
              </a:tr>
              <a:tr h="370840">
                <a:tc>
                  <a:txBody>
                    <a:bodyPr/>
                    <a:lstStyle/>
                    <a:p>
                      <a:r>
                        <a:rPr lang="tr-TR" dirty="0"/>
                        <a:t>SAFETY</a:t>
                      </a:r>
                    </a:p>
                  </a:txBody>
                  <a:tcPr/>
                </a:tc>
                <a:extLst>
                  <a:ext uri="{0D108BD9-81ED-4DB2-BD59-A6C34878D82A}">
                    <a16:rowId xmlns:a16="http://schemas.microsoft.com/office/drawing/2014/main" val="3307687408"/>
                  </a:ext>
                </a:extLst>
              </a:tr>
              <a:tr h="370840">
                <a:tc>
                  <a:txBody>
                    <a:bodyPr/>
                    <a:lstStyle/>
                    <a:p>
                      <a:r>
                        <a:rPr lang="tr-TR" dirty="0"/>
                        <a:t>ERGONOMICS</a:t>
                      </a:r>
                    </a:p>
                  </a:txBody>
                  <a:tcPr/>
                </a:tc>
                <a:extLst>
                  <a:ext uri="{0D108BD9-81ED-4DB2-BD59-A6C34878D82A}">
                    <a16:rowId xmlns:a16="http://schemas.microsoft.com/office/drawing/2014/main" val="3820352278"/>
                  </a:ext>
                </a:extLst>
              </a:tr>
              <a:tr h="370840">
                <a:tc>
                  <a:txBody>
                    <a:bodyPr/>
                    <a:lstStyle/>
                    <a:p>
                      <a:r>
                        <a:rPr lang="tr-TR" dirty="0"/>
                        <a:t>ENVIRONMENTAL</a:t>
                      </a:r>
                    </a:p>
                  </a:txBody>
                  <a:tcPr/>
                </a:tc>
                <a:extLst>
                  <a:ext uri="{0D108BD9-81ED-4DB2-BD59-A6C34878D82A}">
                    <a16:rowId xmlns:a16="http://schemas.microsoft.com/office/drawing/2014/main" val="2745475762"/>
                  </a:ext>
                </a:extLst>
              </a:tr>
            </a:tbl>
          </a:graphicData>
        </a:graphic>
      </p:graphicFrame>
      <p:sp>
        <p:nvSpPr>
          <p:cNvPr id="10" name="Text Placeholder 9">
            <a:extLst>
              <a:ext uri="{FF2B5EF4-FFF2-40B4-BE49-F238E27FC236}">
                <a16:creationId xmlns:a16="http://schemas.microsoft.com/office/drawing/2014/main" id="{8F0C7A38-7550-98AE-A5EB-F0CEE063D79E}"/>
              </a:ext>
            </a:extLst>
          </p:cNvPr>
          <p:cNvSpPr>
            <a:spLocks noGrp="1"/>
          </p:cNvSpPr>
          <p:nvPr>
            <p:ph type="body" sz="quarter" idx="3"/>
          </p:nvPr>
        </p:nvSpPr>
        <p:spPr/>
        <p:txBody>
          <a:bodyPr/>
          <a:lstStyle/>
          <a:p>
            <a:r>
              <a:rPr lang="tr-TR" dirty="0"/>
              <a:t>PATH &amp; RECEPTORS</a:t>
            </a:r>
          </a:p>
        </p:txBody>
      </p:sp>
      <p:graphicFrame>
        <p:nvGraphicFramePr>
          <p:cNvPr id="13" name="Table 13">
            <a:extLst>
              <a:ext uri="{FF2B5EF4-FFF2-40B4-BE49-F238E27FC236}">
                <a16:creationId xmlns:a16="http://schemas.microsoft.com/office/drawing/2014/main" id="{71DA8BE5-8DF8-DAE5-F4B5-E491234081F6}"/>
              </a:ext>
            </a:extLst>
          </p:cNvPr>
          <p:cNvGraphicFramePr>
            <a:graphicFrameLocks noGrp="1"/>
          </p:cNvGraphicFramePr>
          <p:nvPr>
            <p:ph sz="quarter" idx="4"/>
            <p:extLst>
              <p:ext uri="{D42A27DB-BD31-4B8C-83A1-F6EECF244321}">
                <p14:modId xmlns:p14="http://schemas.microsoft.com/office/powerpoint/2010/main" val="1333636217"/>
              </p:ext>
            </p:extLst>
          </p:nvPr>
        </p:nvGraphicFramePr>
        <p:xfrm>
          <a:off x="6172200" y="2505075"/>
          <a:ext cx="5183188" cy="3337560"/>
        </p:xfrm>
        <a:graphic>
          <a:graphicData uri="http://schemas.openxmlformats.org/drawingml/2006/table">
            <a:tbl>
              <a:tblPr firstRow="1" bandRow="1">
                <a:tableStyleId>{073A0DAA-6AF3-43AB-8588-CEC1D06C72B9}</a:tableStyleId>
              </a:tblPr>
              <a:tblGrid>
                <a:gridCol w="2591594">
                  <a:extLst>
                    <a:ext uri="{9D8B030D-6E8A-4147-A177-3AD203B41FA5}">
                      <a16:colId xmlns:a16="http://schemas.microsoft.com/office/drawing/2014/main" val="2076482092"/>
                    </a:ext>
                  </a:extLst>
                </a:gridCol>
                <a:gridCol w="2591594">
                  <a:extLst>
                    <a:ext uri="{9D8B030D-6E8A-4147-A177-3AD203B41FA5}">
                      <a16:colId xmlns:a16="http://schemas.microsoft.com/office/drawing/2014/main" val="3100104838"/>
                    </a:ext>
                  </a:extLst>
                </a:gridCol>
              </a:tblGrid>
              <a:tr h="370840">
                <a:tc>
                  <a:txBody>
                    <a:bodyPr/>
                    <a:lstStyle/>
                    <a:p>
                      <a:r>
                        <a:rPr lang="tr-TR" dirty="0"/>
                        <a:t>PATH</a:t>
                      </a:r>
                    </a:p>
                  </a:txBody>
                  <a:tcPr/>
                </a:tc>
                <a:tc>
                  <a:txBody>
                    <a:bodyPr/>
                    <a:lstStyle/>
                    <a:p>
                      <a:r>
                        <a:rPr lang="tr-TR" dirty="0"/>
                        <a:t>RECEPTORS</a:t>
                      </a:r>
                    </a:p>
                  </a:txBody>
                  <a:tcPr/>
                </a:tc>
                <a:extLst>
                  <a:ext uri="{0D108BD9-81ED-4DB2-BD59-A6C34878D82A}">
                    <a16:rowId xmlns:a16="http://schemas.microsoft.com/office/drawing/2014/main" val="3884096427"/>
                  </a:ext>
                </a:extLst>
              </a:tr>
              <a:tr h="370840">
                <a:tc>
                  <a:txBody>
                    <a:bodyPr/>
                    <a:lstStyle/>
                    <a:p>
                      <a:r>
                        <a:rPr lang="tr-TR" dirty="0"/>
                        <a:t>AIR</a:t>
                      </a:r>
                    </a:p>
                  </a:txBody>
                  <a:tcPr/>
                </a:tc>
                <a:tc>
                  <a:txBody>
                    <a:bodyPr/>
                    <a:lstStyle/>
                    <a:p>
                      <a:r>
                        <a:rPr lang="tr-TR" dirty="0"/>
                        <a:t>HUMAN</a:t>
                      </a:r>
                    </a:p>
                  </a:txBody>
                  <a:tcPr/>
                </a:tc>
                <a:extLst>
                  <a:ext uri="{0D108BD9-81ED-4DB2-BD59-A6C34878D82A}">
                    <a16:rowId xmlns:a16="http://schemas.microsoft.com/office/drawing/2014/main" val="3558186993"/>
                  </a:ext>
                </a:extLst>
              </a:tr>
              <a:tr h="370840">
                <a:tc>
                  <a:txBody>
                    <a:bodyPr/>
                    <a:lstStyle/>
                    <a:p>
                      <a:r>
                        <a:rPr lang="tr-TR" dirty="0"/>
                        <a:t>WATER</a:t>
                      </a:r>
                    </a:p>
                  </a:txBody>
                  <a:tcPr/>
                </a:tc>
                <a:tc>
                  <a:txBody>
                    <a:bodyPr/>
                    <a:lstStyle/>
                    <a:p>
                      <a:r>
                        <a:rPr lang="tr-TR" dirty="0"/>
                        <a:t>ANIMALS</a:t>
                      </a:r>
                    </a:p>
                  </a:txBody>
                  <a:tcPr/>
                </a:tc>
                <a:extLst>
                  <a:ext uri="{0D108BD9-81ED-4DB2-BD59-A6C34878D82A}">
                    <a16:rowId xmlns:a16="http://schemas.microsoft.com/office/drawing/2014/main" val="4195935269"/>
                  </a:ext>
                </a:extLst>
              </a:tr>
              <a:tr h="370840">
                <a:tc>
                  <a:txBody>
                    <a:bodyPr/>
                    <a:lstStyle/>
                    <a:p>
                      <a:r>
                        <a:rPr lang="tr-TR" dirty="0"/>
                        <a:t>SOIL</a:t>
                      </a:r>
                    </a:p>
                  </a:txBody>
                  <a:tcPr/>
                </a:tc>
                <a:tc>
                  <a:txBody>
                    <a:bodyPr/>
                    <a:lstStyle/>
                    <a:p>
                      <a:r>
                        <a:rPr lang="tr-TR" dirty="0"/>
                        <a:t>PLANTS &amp; TREES</a:t>
                      </a:r>
                    </a:p>
                  </a:txBody>
                  <a:tcPr/>
                </a:tc>
                <a:extLst>
                  <a:ext uri="{0D108BD9-81ED-4DB2-BD59-A6C34878D82A}">
                    <a16:rowId xmlns:a16="http://schemas.microsoft.com/office/drawing/2014/main" val="605356609"/>
                  </a:ext>
                </a:extLst>
              </a:tr>
              <a:tr h="370840">
                <a:tc>
                  <a:txBody>
                    <a:bodyPr/>
                    <a:lstStyle/>
                    <a:p>
                      <a:r>
                        <a:rPr lang="tr-TR" dirty="0"/>
                        <a:t>FIRE</a:t>
                      </a:r>
                    </a:p>
                  </a:txBody>
                  <a:tcPr/>
                </a:tc>
                <a:tc>
                  <a:txBody>
                    <a:bodyPr/>
                    <a:lstStyle/>
                    <a:p>
                      <a:r>
                        <a:rPr lang="tr-TR" dirty="0"/>
                        <a:t>OTHER LIVING HABITAT</a:t>
                      </a:r>
                    </a:p>
                  </a:txBody>
                  <a:tcPr/>
                </a:tc>
                <a:extLst>
                  <a:ext uri="{0D108BD9-81ED-4DB2-BD59-A6C34878D82A}">
                    <a16:rowId xmlns:a16="http://schemas.microsoft.com/office/drawing/2014/main" val="1062961706"/>
                  </a:ext>
                </a:extLst>
              </a:tr>
              <a:tr h="370840">
                <a:tc>
                  <a:txBody>
                    <a:bodyPr/>
                    <a:lstStyle/>
                    <a:p>
                      <a:endParaRPr lang="tr-TR"/>
                    </a:p>
                  </a:txBody>
                  <a:tcPr/>
                </a:tc>
                <a:tc>
                  <a:txBody>
                    <a:bodyPr/>
                    <a:lstStyle/>
                    <a:p>
                      <a:r>
                        <a:rPr lang="tr-TR" dirty="0"/>
                        <a:t>ENVIRONMENT</a:t>
                      </a:r>
                    </a:p>
                  </a:txBody>
                  <a:tcPr/>
                </a:tc>
                <a:extLst>
                  <a:ext uri="{0D108BD9-81ED-4DB2-BD59-A6C34878D82A}">
                    <a16:rowId xmlns:a16="http://schemas.microsoft.com/office/drawing/2014/main" val="2203571980"/>
                  </a:ext>
                </a:extLst>
              </a:tr>
              <a:tr h="370840">
                <a:tc>
                  <a:txBody>
                    <a:bodyPr/>
                    <a:lstStyle/>
                    <a:p>
                      <a:endParaRPr lang="tr-TR"/>
                    </a:p>
                  </a:txBody>
                  <a:tcPr/>
                </a:tc>
                <a:tc>
                  <a:txBody>
                    <a:bodyPr/>
                    <a:lstStyle/>
                    <a:p>
                      <a:r>
                        <a:rPr lang="tr-TR" dirty="0"/>
                        <a:t>NEXT GENERATIONS</a:t>
                      </a:r>
                    </a:p>
                  </a:txBody>
                  <a:tcPr/>
                </a:tc>
                <a:extLst>
                  <a:ext uri="{0D108BD9-81ED-4DB2-BD59-A6C34878D82A}">
                    <a16:rowId xmlns:a16="http://schemas.microsoft.com/office/drawing/2014/main" val="3717274427"/>
                  </a:ext>
                </a:extLst>
              </a:tr>
              <a:tr h="370840">
                <a:tc>
                  <a:txBody>
                    <a:bodyPr/>
                    <a:lstStyle/>
                    <a:p>
                      <a:endParaRPr lang="tr-TR" dirty="0"/>
                    </a:p>
                  </a:txBody>
                  <a:tcPr/>
                </a:tc>
                <a:tc>
                  <a:txBody>
                    <a:bodyPr/>
                    <a:lstStyle/>
                    <a:p>
                      <a:endParaRPr lang="tr-TR" dirty="0"/>
                    </a:p>
                  </a:txBody>
                  <a:tcPr/>
                </a:tc>
                <a:extLst>
                  <a:ext uri="{0D108BD9-81ED-4DB2-BD59-A6C34878D82A}">
                    <a16:rowId xmlns:a16="http://schemas.microsoft.com/office/drawing/2014/main" val="4016175183"/>
                  </a:ext>
                </a:extLst>
              </a:tr>
              <a:tr h="370840">
                <a:tc>
                  <a:txBody>
                    <a:bodyPr/>
                    <a:lstStyle/>
                    <a:p>
                      <a:endParaRPr lang="tr-TR" dirty="0"/>
                    </a:p>
                  </a:txBody>
                  <a:tcPr/>
                </a:tc>
                <a:tc>
                  <a:txBody>
                    <a:bodyPr/>
                    <a:lstStyle/>
                    <a:p>
                      <a:endParaRPr lang="tr-TR" dirty="0"/>
                    </a:p>
                  </a:txBody>
                  <a:tcPr/>
                </a:tc>
                <a:extLst>
                  <a:ext uri="{0D108BD9-81ED-4DB2-BD59-A6C34878D82A}">
                    <a16:rowId xmlns:a16="http://schemas.microsoft.com/office/drawing/2014/main" val="1992440660"/>
                  </a:ext>
                </a:extLst>
              </a:tr>
            </a:tbl>
          </a:graphicData>
        </a:graphic>
      </p:graphicFrame>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9" name="Date Placeholder 8">
            <a:extLst>
              <a:ext uri="{FF2B5EF4-FFF2-40B4-BE49-F238E27FC236}">
                <a16:creationId xmlns:a16="http://schemas.microsoft.com/office/drawing/2014/main" id="{C3D9F54F-408C-37C0-F4D2-BF8166263FE5}"/>
              </a:ext>
            </a:extLst>
          </p:cNvPr>
          <p:cNvSpPr>
            <a:spLocks noGrp="1"/>
          </p:cNvSpPr>
          <p:nvPr>
            <p:ph type="dt" sz="half" idx="10"/>
          </p:nvPr>
        </p:nvSpPr>
        <p:spPr>
          <a:xfrm>
            <a:off x="602226" y="6010772"/>
            <a:ext cx="1128251" cy="365125"/>
          </a:xfrm>
        </p:spPr>
        <p:txBody>
          <a:bodyPr/>
          <a:lstStyle/>
          <a:p>
            <a:fld id="{41C83F3F-CFCF-42CD-8650-55A1C47B558F}"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1050929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C77FE-4CA6-009A-E3A1-93CAF8E2C43E}"/>
              </a:ext>
            </a:extLst>
          </p:cNvPr>
          <p:cNvSpPr>
            <a:spLocks noGrp="1"/>
          </p:cNvSpPr>
          <p:nvPr>
            <p:ph type="title"/>
          </p:nvPr>
        </p:nvSpPr>
        <p:spPr>
          <a:xfrm>
            <a:off x="838200" y="913085"/>
            <a:ext cx="10515600" cy="777603"/>
          </a:xfrm>
        </p:spPr>
        <p:txBody>
          <a:bodyPr>
            <a:normAutofit/>
          </a:bodyPr>
          <a:lstStyle/>
          <a:p>
            <a:pPr algn="ctr"/>
            <a:r>
              <a:rPr lang="tr-TR" sz="3200" b="1" dirty="0"/>
              <a:t>THE REAL LIFE CYCLE</a:t>
            </a:r>
          </a:p>
        </p:txBody>
      </p:sp>
      <p:graphicFrame>
        <p:nvGraphicFramePr>
          <p:cNvPr id="9" name="Content Placeholder 8">
            <a:extLst>
              <a:ext uri="{FF2B5EF4-FFF2-40B4-BE49-F238E27FC236}">
                <a16:creationId xmlns:a16="http://schemas.microsoft.com/office/drawing/2014/main" id="{91BFB415-E4F2-D9CD-2252-7C40652C0C3A}"/>
              </a:ext>
            </a:extLst>
          </p:cNvPr>
          <p:cNvGraphicFramePr>
            <a:graphicFrameLocks noGrp="1"/>
          </p:cNvGraphicFramePr>
          <p:nvPr>
            <p:ph idx="1"/>
            <p:extLst>
              <p:ext uri="{D42A27DB-BD31-4B8C-83A1-F6EECF244321}">
                <p14:modId xmlns:p14="http://schemas.microsoft.com/office/powerpoint/2010/main" val="20043061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10" name="Date Placeholder 9">
            <a:extLst>
              <a:ext uri="{FF2B5EF4-FFF2-40B4-BE49-F238E27FC236}">
                <a16:creationId xmlns:a16="http://schemas.microsoft.com/office/drawing/2014/main" id="{90E9E183-1A2F-4E09-895B-4B4BEF392619}"/>
              </a:ext>
            </a:extLst>
          </p:cNvPr>
          <p:cNvSpPr>
            <a:spLocks noGrp="1"/>
          </p:cNvSpPr>
          <p:nvPr>
            <p:ph type="dt" sz="half" idx="10"/>
          </p:nvPr>
        </p:nvSpPr>
        <p:spPr/>
        <p:txBody>
          <a:bodyPr/>
          <a:lstStyle/>
          <a:p>
            <a:fld id="{31A288DA-E513-4E4D-B181-9074CB612FDA}" type="datetime10">
              <a:rPr lang="tr-TR" smtClean="0"/>
              <a:t>20:28</a:t>
            </a:fld>
            <a:endParaRPr lang="tr-TR"/>
          </a:p>
        </p:txBody>
      </p:sp>
      <p:sp>
        <p:nvSpPr>
          <p:cNvPr id="11" name="Date Placeholder 8">
            <a:extLst>
              <a:ext uri="{FF2B5EF4-FFF2-40B4-BE49-F238E27FC236}">
                <a16:creationId xmlns:a16="http://schemas.microsoft.com/office/drawing/2014/main" id="{C3D9F54F-408C-37C0-F4D2-BF8166263FE5}"/>
              </a:ext>
            </a:extLst>
          </p:cNvPr>
          <p:cNvSpPr txBox="1">
            <a:spLocks/>
          </p:cNvSpPr>
          <p:nvPr/>
        </p:nvSpPr>
        <p:spPr>
          <a:xfrm>
            <a:off x="602226" y="6010772"/>
            <a:ext cx="1128251" cy="365125"/>
          </a:xfrm>
          <a:prstGeom prst="rect">
            <a:avLst/>
          </a:prstGeom>
        </p:spPr>
        <p:txBody>
          <a:bodyPr vert="horz" lIns="91440" tIns="45720" rIns="91440" bIns="45720" rtlCol="0" anchor="ctr"/>
          <a:lstStyle>
            <a:defPPr>
              <a:defRPr lang="tr-T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C83F3F-CFCF-42CD-8650-55A1C47B558F}" type="datetime10">
              <a:rPr lang="tr-TR" sz="2400" b="1" smtClean="0">
                <a:solidFill>
                  <a:schemeClr val="tx1"/>
                </a:solidFill>
              </a:rPr>
              <a:pPr/>
              <a:t>20:28</a:t>
            </a:fld>
            <a:endParaRPr lang="tr-TR" sz="2400" b="1" dirty="0">
              <a:solidFill>
                <a:schemeClr val="tx1"/>
              </a:solidFill>
            </a:endParaRPr>
          </a:p>
        </p:txBody>
      </p:sp>
    </p:spTree>
    <p:extLst>
      <p:ext uri="{BB962C8B-B14F-4D97-AF65-F5344CB8AC3E}">
        <p14:creationId xmlns:p14="http://schemas.microsoft.com/office/powerpoint/2010/main" val="4028557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418E226-F622-7815-4BC6-6B73A236F470}"/>
              </a:ext>
            </a:extLst>
          </p:cNvPr>
          <p:cNvSpPr>
            <a:spLocks noGrp="1"/>
          </p:cNvSpPr>
          <p:nvPr>
            <p:ph type="ctrTitle"/>
          </p:nvPr>
        </p:nvSpPr>
        <p:spPr/>
        <p:txBody>
          <a:bodyPr>
            <a:normAutofit fontScale="90000"/>
          </a:bodyPr>
          <a:lstStyle/>
          <a:p>
            <a:br>
              <a:rPr lang="tr-TR" sz="4000" b="1" dirty="0"/>
            </a:br>
            <a:r>
              <a:rPr lang="tr-TR" sz="3200" b="1" dirty="0"/>
              <a:t>SAFETY IS NOT ACCIDENTAL. IT IS MAINTAINED CONSCIOUSLY.</a:t>
            </a:r>
            <a:br>
              <a:rPr lang="tr-TR" sz="4000" b="1" dirty="0"/>
            </a:br>
            <a:r>
              <a:rPr lang="tr-TR" sz="4000" b="1" dirty="0"/>
              <a:t>GOOD ENGINEERING IS THE ONLY CHOICE</a:t>
            </a:r>
            <a:br>
              <a:rPr lang="tr-TR" sz="4000" b="1" dirty="0"/>
            </a:br>
            <a:endParaRPr lang="tr-TR" sz="4000" b="1" dirty="0"/>
          </a:p>
        </p:txBody>
      </p:sp>
      <p:sp>
        <p:nvSpPr>
          <p:cNvPr id="10" name="Subtitle 9">
            <a:extLst>
              <a:ext uri="{FF2B5EF4-FFF2-40B4-BE49-F238E27FC236}">
                <a16:creationId xmlns:a16="http://schemas.microsoft.com/office/drawing/2014/main" id="{524C70F0-D6B3-6BFB-1C6F-50D8C86E6C5E}"/>
              </a:ext>
            </a:extLst>
          </p:cNvPr>
          <p:cNvSpPr>
            <a:spLocks noGrp="1"/>
          </p:cNvSpPr>
          <p:nvPr>
            <p:ph type="subTitle" idx="1"/>
          </p:nvPr>
        </p:nvSpPr>
        <p:spPr/>
        <p:txBody>
          <a:bodyPr/>
          <a:lstStyle/>
          <a:p>
            <a:r>
              <a:rPr lang="tr-TR" dirty="0"/>
              <a:t>LEARN THE LESSON WELL </a:t>
            </a:r>
          </a:p>
          <a:p>
            <a:r>
              <a:rPr lang="tr-TR" dirty="0"/>
              <a:t>BEFORE &amp; AFTER </a:t>
            </a:r>
          </a:p>
          <a:p>
            <a:r>
              <a:rPr lang="tr-TR" dirty="0"/>
              <a:t>FOR SUSTAINABLE SAFETY</a:t>
            </a: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ate Placeholder 1">
            <a:extLst>
              <a:ext uri="{FF2B5EF4-FFF2-40B4-BE49-F238E27FC236}">
                <a16:creationId xmlns:a16="http://schemas.microsoft.com/office/drawing/2014/main" id="{8E8D2732-5C10-B00B-6EAB-51564869FC97}"/>
              </a:ext>
            </a:extLst>
          </p:cNvPr>
          <p:cNvSpPr>
            <a:spLocks noGrp="1"/>
          </p:cNvSpPr>
          <p:nvPr>
            <p:ph type="dt" sz="half" idx="10"/>
          </p:nvPr>
        </p:nvSpPr>
        <p:spPr/>
        <p:txBody>
          <a:bodyPr/>
          <a:lstStyle/>
          <a:p>
            <a:fld id="{A8E6AA27-AAE4-4B57-B5E1-7B6AE2910A14}" type="datetime10">
              <a:rPr lang="tr-TR" smtClean="0"/>
              <a:t>20:28</a:t>
            </a:fld>
            <a:endParaRPr lang="tr-TR"/>
          </a:p>
        </p:txBody>
      </p:sp>
      <p:sp>
        <p:nvSpPr>
          <p:cNvPr id="11" name="Date Placeholder 8">
            <a:extLst>
              <a:ext uri="{FF2B5EF4-FFF2-40B4-BE49-F238E27FC236}">
                <a16:creationId xmlns:a16="http://schemas.microsoft.com/office/drawing/2014/main" id="{C3D9F54F-408C-37C0-F4D2-BF8166263FE5}"/>
              </a:ext>
            </a:extLst>
          </p:cNvPr>
          <p:cNvSpPr txBox="1">
            <a:spLocks/>
          </p:cNvSpPr>
          <p:nvPr/>
        </p:nvSpPr>
        <p:spPr>
          <a:xfrm>
            <a:off x="602226" y="6010772"/>
            <a:ext cx="1128251" cy="365125"/>
          </a:xfrm>
          <a:prstGeom prst="rect">
            <a:avLst/>
          </a:prstGeom>
        </p:spPr>
        <p:txBody>
          <a:bodyPr vert="horz" lIns="91440" tIns="45720" rIns="91440" bIns="45720" rtlCol="0" anchor="ctr"/>
          <a:lstStyle>
            <a:defPPr>
              <a:defRPr lang="tr-T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C83F3F-CFCF-42CD-8650-55A1C47B558F}" type="datetime10">
              <a:rPr lang="tr-TR" sz="2400" b="1" smtClean="0">
                <a:solidFill>
                  <a:schemeClr val="tx1"/>
                </a:solidFill>
              </a:rPr>
              <a:pPr/>
              <a:t>20:28</a:t>
            </a:fld>
            <a:endParaRPr lang="tr-TR" sz="2400" b="1" dirty="0">
              <a:solidFill>
                <a:schemeClr val="tx1"/>
              </a:solidFill>
            </a:endParaRPr>
          </a:p>
        </p:txBody>
      </p:sp>
    </p:spTree>
    <p:extLst>
      <p:ext uri="{BB962C8B-B14F-4D97-AF65-F5344CB8AC3E}">
        <p14:creationId xmlns:p14="http://schemas.microsoft.com/office/powerpoint/2010/main" val="1974590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D075CDEE-930E-4A8C-9D61-C5CB486708DD}"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0891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563987" y="1196825"/>
            <a:ext cx="11064026" cy="4401205"/>
          </a:xfrm>
          <a:prstGeom prst="rect">
            <a:avLst/>
          </a:prstGeom>
        </p:spPr>
        <p:txBody>
          <a:bodyPr wrap="square">
            <a:spAutoFit/>
          </a:bodyPr>
          <a:lstStyle/>
          <a:p>
            <a:r>
              <a:rPr lang="en-US" sz="2000" b="1" dirty="0"/>
              <a:t>Occupational health and safety</a:t>
            </a:r>
            <a:r>
              <a:rPr lang="en-US" sz="2000" dirty="0"/>
              <a:t> is one of the most important aspects of human concern. It aims an adaptation of working environment to workers for the promotion and maintenance of the highest degree of physical, mental and social well-being of workers in all occupations. The question of occupational health and safety, as a global issue, is now taking a new turn. The main contributory factors towards this peculiarity seem to be due to the rapid industrial and agricultural development that are taking place in the developing countries, and the emergence of new products and product processes from these places. Many of these countries are moving from manual labor to service mechanization in the main productive sectors, such as manufacturing, mining and agriculture, hence the potential occupational health ramifications should be anticipated. Also the insatiable desire of these countries for technical advancement has brought about the importation of sophisticated machinery and pieces of equipment not only into the industrial production sector, but also to services and commerce. This</a:t>
            </a:r>
            <a:r>
              <a:rPr lang="tr-TR" sz="2000" dirty="0"/>
              <a:t>,</a:t>
            </a:r>
            <a:r>
              <a:rPr lang="en-US" sz="2000" dirty="0"/>
              <a:t> invariably</a:t>
            </a:r>
            <a:r>
              <a:rPr lang="tr-TR" sz="2000" dirty="0"/>
              <a:t>,</a:t>
            </a:r>
            <a:r>
              <a:rPr lang="en-US" sz="2000" dirty="0"/>
              <a:t> has been associated with a change in the structure of the labor force as a whole including a rise in the employment of women. As to be expected the health problems would also change. For example, more emphasis on ergonomics and occupational psychosocial factors would be needed in the services industry. </a:t>
            </a:r>
          </a:p>
        </p:txBody>
      </p:sp>
    </p:spTree>
    <p:extLst>
      <p:ext uri="{BB962C8B-B14F-4D97-AF65-F5344CB8AC3E}">
        <p14:creationId xmlns:p14="http://schemas.microsoft.com/office/powerpoint/2010/main" val="64884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163C9D2F-721B-4689-935E-79E0515A7DFF}"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796543" y="1391219"/>
            <a:ext cx="5383277" cy="4247317"/>
          </a:xfrm>
          <a:prstGeom prst="rect">
            <a:avLst/>
          </a:prstGeom>
        </p:spPr>
        <p:txBody>
          <a:bodyPr wrap="square">
            <a:spAutoFit/>
          </a:bodyPr>
          <a:lstStyle/>
          <a:p>
            <a:r>
              <a:rPr lang="en-US" dirty="0"/>
              <a:t>Making working conditions healthy and safe is in the interest of workers, employers and governments, as well as the public at large. Although it seems simple and obvious, this idea has not yet gained meaningful universal recognition. Hundreds of millions of people throughout the world are employed today in conditions that breed ill health and/or are unsafe. Each year, work-related injuries and diseases kill an estimated 2 million people worldwide, which is greater than the global annual number of deaths from malaria</a:t>
            </a:r>
            <a:r>
              <a:rPr lang="tr-TR" dirty="0"/>
              <a:t> (sıtma)</a:t>
            </a:r>
            <a:r>
              <a:rPr lang="en-US" dirty="0"/>
              <a:t>. Annually, an estimated 160 million new cases of work-related diseases occur worldwide, including respiratory and cardiovascular diseases, cancer, hearing loss, musculoskeletal and reproductive disorders, mental and neurological illnesses.</a:t>
            </a:r>
          </a:p>
        </p:txBody>
      </p:sp>
      <p:pic>
        <p:nvPicPr>
          <p:cNvPr id="9" name="Resim 8"/>
          <p:cNvPicPr>
            <a:picLocks noChangeAspect="1"/>
          </p:cNvPicPr>
          <p:nvPr/>
        </p:nvPicPr>
        <p:blipFill rotWithShape="1">
          <a:blip r:embed="rId4"/>
          <a:srcRect l="12100" t="7383" r="11969" b="8632"/>
          <a:stretch/>
        </p:blipFill>
        <p:spPr>
          <a:xfrm>
            <a:off x="6179820" y="952513"/>
            <a:ext cx="5455919" cy="3439874"/>
          </a:xfrm>
          <a:prstGeom prst="rect">
            <a:avLst/>
          </a:prstGeom>
        </p:spPr>
      </p:pic>
      <p:sp>
        <p:nvSpPr>
          <p:cNvPr id="10" name="Metin kutusu 9"/>
          <p:cNvSpPr txBox="1"/>
          <p:nvPr/>
        </p:nvSpPr>
        <p:spPr>
          <a:xfrm>
            <a:off x="6282651" y="4427410"/>
            <a:ext cx="5353088" cy="923330"/>
          </a:xfrm>
          <a:prstGeom prst="rect">
            <a:avLst/>
          </a:prstGeom>
          <a:noFill/>
        </p:spPr>
        <p:txBody>
          <a:bodyPr wrap="square" rtlCol="0">
            <a:spAutoFit/>
          </a:bodyPr>
          <a:lstStyle/>
          <a:p>
            <a:pPr algn="ctr"/>
            <a:r>
              <a:rPr lang="en-US" b="1" dirty="0"/>
              <a:t>Percentages of occupational accidents </a:t>
            </a:r>
            <a:r>
              <a:rPr lang="tr-TR" b="1" dirty="0" err="1"/>
              <a:t>that</a:t>
            </a:r>
            <a:r>
              <a:rPr lang="tr-TR" b="1" dirty="0"/>
              <a:t> </a:t>
            </a:r>
            <a:r>
              <a:rPr lang="tr-TR" b="1" dirty="0" err="1"/>
              <a:t>lead</a:t>
            </a:r>
            <a:r>
              <a:rPr lang="en-US" b="1" dirty="0"/>
              <a:t> to fatality in Turk</a:t>
            </a:r>
            <a:r>
              <a:rPr lang="tr-TR" b="1" dirty="0" err="1"/>
              <a:t>ish</a:t>
            </a:r>
            <a:r>
              <a:rPr lang="en-US" b="1" dirty="0"/>
              <a:t> </a:t>
            </a:r>
            <a:r>
              <a:rPr lang="tr-TR" b="1" dirty="0"/>
              <a:t>C</a:t>
            </a:r>
            <a:r>
              <a:rPr lang="en-US" b="1" dirty="0" err="1"/>
              <a:t>onstruction</a:t>
            </a:r>
            <a:r>
              <a:rPr lang="en-US" b="1" dirty="0"/>
              <a:t> </a:t>
            </a:r>
            <a:r>
              <a:rPr lang="tr-TR" b="1" dirty="0"/>
              <a:t>I</a:t>
            </a:r>
            <a:r>
              <a:rPr lang="en-US" b="1" dirty="0" err="1"/>
              <a:t>ndustry</a:t>
            </a:r>
            <a:r>
              <a:rPr lang="tr-TR" b="1" dirty="0"/>
              <a:t>, </a:t>
            </a:r>
            <a:r>
              <a:rPr lang="tr-TR" b="1" dirty="0" err="1"/>
              <a:t>the</a:t>
            </a:r>
            <a:r>
              <a:rPr lang="tr-TR" b="1" dirty="0"/>
              <a:t> </a:t>
            </a:r>
            <a:r>
              <a:rPr lang="tr-TR" b="1" dirty="0" err="1"/>
              <a:t>largest</a:t>
            </a:r>
            <a:r>
              <a:rPr lang="tr-TR" b="1" dirty="0"/>
              <a:t> </a:t>
            </a:r>
            <a:r>
              <a:rPr lang="tr-TR" b="1" dirty="0" err="1"/>
              <a:t>industrial</a:t>
            </a:r>
            <a:r>
              <a:rPr lang="tr-TR" b="1" dirty="0"/>
              <a:t> </a:t>
            </a:r>
            <a:r>
              <a:rPr lang="tr-TR" b="1" dirty="0" err="1"/>
              <a:t>sector</a:t>
            </a:r>
            <a:r>
              <a:rPr lang="tr-TR" b="1" dirty="0"/>
              <a:t> in </a:t>
            </a:r>
            <a:r>
              <a:rPr lang="tr-TR" b="1" dirty="0" err="1"/>
              <a:t>Turkey</a:t>
            </a:r>
            <a:endParaRPr lang="en-US" b="1" dirty="0"/>
          </a:p>
        </p:txBody>
      </p:sp>
    </p:spTree>
    <p:extLst>
      <p:ext uri="{BB962C8B-B14F-4D97-AF65-F5344CB8AC3E}">
        <p14:creationId xmlns:p14="http://schemas.microsoft.com/office/powerpoint/2010/main" val="291707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ED956D78-738C-4CAF-8FEF-1668543E127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9091" y="1215830"/>
            <a:ext cx="10902989" cy="4247317"/>
          </a:xfrm>
          <a:prstGeom prst="rect">
            <a:avLst/>
          </a:prstGeom>
        </p:spPr>
        <p:txBody>
          <a:bodyPr wrap="square">
            <a:spAutoFit/>
          </a:bodyPr>
          <a:lstStyle/>
          <a:p>
            <a:r>
              <a:rPr lang="en-US" dirty="0"/>
              <a:t>Any organization is responsible to make every effort to operate in a safe environment and introduce safety management system for three main reasons that are identified in the field of occupational safety and health. These include moral, financial and legitimate reasons. </a:t>
            </a:r>
            <a:endParaRPr lang="tr-TR" dirty="0"/>
          </a:p>
          <a:p>
            <a:r>
              <a:rPr lang="tr-TR" dirty="0"/>
              <a:t>	</a:t>
            </a:r>
            <a:r>
              <a:rPr lang="en-US" b="1" u="sng" dirty="0">
                <a:highlight>
                  <a:srgbClr val="FFFF00"/>
                </a:highlight>
              </a:rPr>
              <a:t>Moral</a:t>
            </a:r>
            <a:r>
              <a:rPr lang="en-US" dirty="0">
                <a:highlight>
                  <a:srgbClr val="FFFF00"/>
                </a:highlight>
              </a:rPr>
              <a:t>:</a:t>
            </a:r>
            <a:r>
              <a:rPr lang="en-US" dirty="0"/>
              <a:t> No employee shall be injured or become ill while performing work. Taking care of employees’ health and safety is the primary moral obligation of every employer, director and/or shareholder. In fact, any virtuous person must understand the fact that </a:t>
            </a:r>
            <a:r>
              <a:rPr lang="en-US" dirty="0">
                <a:highlight>
                  <a:srgbClr val="FFFF00"/>
                </a:highlight>
              </a:rPr>
              <a:t>all employees have a right to get home from work in good health</a:t>
            </a:r>
            <a:r>
              <a:rPr lang="en-US" dirty="0"/>
              <a:t>. </a:t>
            </a:r>
            <a:r>
              <a:rPr lang="tr-TR" dirty="0"/>
              <a:t>	</a:t>
            </a:r>
            <a:r>
              <a:rPr lang="en-US" b="1" u="sng" dirty="0">
                <a:highlight>
                  <a:srgbClr val="FFFF00"/>
                </a:highlight>
              </a:rPr>
              <a:t>Financial</a:t>
            </a:r>
            <a:r>
              <a:rPr lang="en-US" dirty="0">
                <a:highlight>
                  <a:srgbClr val="FFFF00"/>
                </a:highlight>
              </a:rPr>
              <a:t>:</a:t>
            </a:r>
            <a:r>
              <a:rPr lang="en-US" dirty="0"/>
              <a:t> Having high standards of occupational safety and health leads the company to save a big amount of money and reduce unexpected costs, while low standards of occupational safety are always associated with undesirable costs deriving from fine s</a:t>
            </a:r>
            <a:r>
              <a:rPr lang="en-US" dirty="0">
                <a:highlight>
                  <a:srgbClr val="FFFF00"/>
                </a:highlight>
              </a:rPr>
              <a:t>anctions</a:t>
            </a:r>
            <a:r>
              <a:rPr lang="en-US" dirty="0"/>
              <a:t>, compensations, </a:t>
            </a:r>
            <a:r>
              <a:rPr lang="en-US" dirty="0">
                <a:highlight>
                  <a:srgbClr val="FFFF00"/>
                </a:highlight>
              </a:rPr>
              <a:t>law suits,</a:t>
            </a:r>
            <a:r>
              <a:rPr lang="en-US" dirty="0"/>
              <a:t> injured employees, missed working days, </a:t>
            </a:r>
            <a:r>
              <a:rPr lang="en-US" dirty="0">
                <a:highlight>
                  <a:srgbClr val="FFFF00"/>
                </a:highlight>
              </a:rPr>
              <a:t>delayed working process, </a:t>
            </a:r>
            <a:r>
              <a:rPr lang="en-US" dirty="0"/>
              <a:t>malfunctioning equipment and machinery, in addition, damaged reputation, which might become the cause of significant financial loss.</a:t>
            </a:r>
            <a:endParaRPr lang="tr-TR" dirty="0"/>
          </a:p>
          <a:p>
            <a:r>
              <a:rPr lang="tr-TR" dirty="0"/>
              <a:t>	</a:t>
            </a:r>
            <a:r>
              <a:rPr lang="en-US" b="1" u="sng" dirty="0">
                <a:highlight>
                  <a:srgbClr val="FFFF00"/>
                </a:highlight>
              </a:rPr>
              <a:t>Legitimate</a:t>
            </a:r>
            <a:r>
              <a:rPr lang="en-US" dirty="0"/>
              <a:t>: Finally, in case the above-mentioned two reasons are not enough for the company to start considering improvement of occupational safety standards, then we must realize that it is required by </a:t>
            </a:r>
            <a:r>
              <a:rPr lang="tr-TR" dirty="0" err="1"/>
              <a:t>almost</a:t>
            </a:r>
            <a:r>
              <a:rPr lang="tr-TR" dirty="0"/>
              <a:t> </a:t>
            </a:r>
            <a:r>
              <a:rPr lang="tr-TR" dirty="0" err="1"/>
              <a:t>all</a:t>
            </a:r>
            <a:r>
              <a:rPr lang="en-US" dirty="0"/>
              <a:t> </a:t>
            </a:r>
            <a:r>
              <a:rPr lang="en-US" dirty="0" err="1"/>
              <a:t>countr</a:t>
            </a:r>
            <a:r>
              <a:rPr lang="tr-TR" dirty="0" err="1"/>
              <a:t>ies</a:t>
            </a:r>
            <a:r>
              <a:rPr lang="tr-TR" dirty="0"/>
              <a:t>’</a:t>
            </a:r>
            <a:r>
              <a:rPr lang="en-US" dirty="0"/>
              <a:t> applicable </a:t>
            </a:r>
            <a:r>
              <a:rPr lang="en-US" dirty="0">
                <a:highlight>
                  <a:srgbClr val="00FFFF"/>
                </a:highlight>
              </a:rPr>
              <a:t>legislation</a:t>
            </a:r>
            <a:r>
              <a:rPr lang="tr-TR" dirty="0">
                <a:highlight>
                  <a:srgbClr val="00FFFF"/>
                </a:highlight>
              </a:rPr>
              <a:t> (mevzuat)</a:t>
            </a:r>
            <a:r>
              <a:rPr lang="en-US" dirty="0"/>
              <a:t> </a:t>
            </a:r>
            <a:r>
              <a:rPr lang="tr-TR" dirty="0" err="1"/>
              <a:t>that</a:t>
            </a:r>
            <a:r>
              <a:rPr lang="tr-TR" dirty="0"/>
              <a:t> </a:t>
            </a:r>
            <a:r>
              <a:rPr lang="en-US" dirty="0"/>
              <a:t>minimum standards </a:t>
            </a:r>
            <a:r>
              <a:rPr lang="tr-TR" dirty="0"/>
              <a:t>of </a:t>
            </a:r>
            <a:r>
              <a:rPr lang="tr-TR" dirty="0" err="1"/>
              <a:t>health</a:t>
            </a:r>
            <a:r>
              <a:rPr lang="tr-TR" dirty="0"/>
              <a:t> </a:t>
            </a:r>
            <a:r>
              <a:rPr lang="tr-TR" dirty="0" err="1"/>
              <a:t>and</a:t>
            </a:r>
            <a:r>
              <a:rPr lang="tr-TR" dirty="0"/>
              <a:t> </a:t>
            </a:r>
            <a:r>
              <a:rPr lang="tr-TR" dirty="0" err="1"/>
              <a:t>safety</a:t>
            </a:r>
            <a:r>
              <a:rPr lang="tr-TR" dirty="0"/>
              <a:t> </a:t>
            </a:r>
            <a:r>
              <a:rPr lang="tr-TR" dirty="0" err="1"/>
              <a:t>must</a:t>
            </a:r>
            <a:r>
              <a:rPr lang="tr-TR" dirty="0"/>
              <a:t> </a:t>
            </a:r>
            <a:r>
              <a:rPr lang="en-US" dirty="0"/>
              <a:t>be maintained at workplace by every organization. Fine sanctions are also specified in</a:t>
            </a:r>
            <a:r>
              <a:rPr lang="tr-TR" dirty="0"/>
              <a:t> </a:t>
            </a:r>
            <a:r>
              <a:rPr lang="tr-TR" dirty="0" err="1"/>
              <a:t>such</a:t>
            </a:r>
            <a:r>
              <a:rPr lang="en-US" dirty="0"/>
              <a:t> legislation.</a:t>
            </a:r>
          </a:p>
        </p:txBody>
      </p:sp>
    </p:spTree>
    <p:extLst>
      <p:ext uri="{BB962C8B-B14F-4D97-AF65-F5344CB8AC3E}">
        <p14:creationId xmlns:p14="http://schemas.microsoft.com/office/powerpoint/2010/main" val="2220161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699F9CA6-C62F-4928-ABD0-76FBD3FDC444}"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782702" y="1298493"/>
            <a:ext cx="10302240" cy="2031325"/>
          </a:xfrm>
          <a:prstGeom prst="rect">
            <a:avLst/>
          </a:prstGeom>
        </p:spPr>
        <p:txBody>
          <a:bodyPr wrap="square">
            <a:spAutoFit/>
          </a:bodyPr>
          <a:lstStyle/>
          <a:p>
            <a:r>
              <a:rPr lang="en-US" dirty="0"/>
              <a:t>According to WHO, occupational health and safety</a:t>
            </a:r>
            <a:r>
              <a:rPr lang="tr-TR" dirty="0"/>
              <a:t> </a:t>
            </a:r>
            <a:r>
              <a:rPr lang="en-US" dirty="0"/>
              <a:t>can be defined as a </a:t>
            </a:r>
            <a:r>
              <a:rPr lang="en-US" b="1" dirty="0">
                <a:highlight>
                  <a:srgbClr val="FFFF00"/>
                </a:highlight>
              </a:rPr>
              <a:t>multidisciplinary activity </a:t>
            </a:r>
            <a:r>
              <a:rPr lang="en-US" dirty="0"/>
              <a:t>aiming at: </a:t>
            </a:r>
            <a:endParaRPr lang="tr-TR" dirty="0"/>
          </a:p>
          <a:p>
            <a:pPr marL="285750" indent="-285750">
              <a:buFont typeface="Wingdings" panose="05000000000000000000" pitchFamily="2" charset="2"/>
              <a:buChar char="§"/>
            </a:pPr>
            <a:endParaRPr lang="tr-TR" dirty="0"/>
          </a:p>
          <a:p>
            <a:pPr marL="285750" indent="-285750">
              <a:buFont typeface="Wingdings" panose="05000000000000000000" pitchFamily="2" charset="2"/>
              <a:buChar char="§"/>
            </a:pPr>
            <a:r>
              <a:rPr lang="en-US" dirty="0"/>
              <a:t>Protection and promotion of the health of workers by eliminating occupational factors and conditions hazardous to health and safety at work</a:t>
            </a:r>
            <a:r>
              <a:rPr lang="tr-TR" dirty="0"/>
              <a:t>,</a:t>
            </a:r>
          </a:p>
          <a:p>
            <a:pPr marL="285750" indent="-285750">
              <a:buFont typeface="Wingdings" panose="05000000000000000000" pitchFamily="2" charset="2"/>
              <a:buChar char="§"/>
            </a:pPr>
            <a:r>
              <a:rPr lang="en-US" dirty="0"/>
              <a:t>Enhancement of physical, mental and social well-being of workers and support for the development and maintenance of their working capacity, as well as professional and social development at work</a:t>
            </a:r>
            <a:r>
              <a:rPr lang="tr-TR" dirty="0"/>
              <a:t> </a:t>
            </a:r>
            <a:r>
              <a:rPr lang="tr-TR" dirty="0" err="1"/>
              <a:t>and</a:t>
            </a:r>
            <a:endParaRPr lang="tr-TR" dirty="0"/>
          </a:p>
          <a:p>
            <a:pPr marL="285750" indent="-285750">
              <a:buFont typeface="Wingdings" panose="05000000000000000000" pitchFamily="2" charset="2"/>
              <a:buChar char="§"/>
            </a:pPr>
            <a:r>
              <a:rPr lang="en-US" dirty="0"/>
              <a:t>Development and promotion of sustainable work environments and work organizations</a:t>
            </a:r>
            <a:r>
              <a:rPr lang="tr-TR" dirty="0"/>
              <a:t>.</a:t>
            </a:r>
            <a:r>
              <a:rPr lang="en-US" dirty="0"/>
              <a:t> </a:t>
            </a:r>
          </a:p>
        </p:txBody>
      </p:sp>
      <p:sp>
        <p:nvSpPr>
          <p:cNvPr id="3" name="Dikdörtgen 2"/>
          <p:cNvSpPr/>
          <p:nvPr/>
        </p:nvSpPr>
        <p:spPr>
          <a:xfrm>
            <a:off x="782702" y="3680161"/>
            <a:ext cx="10363200" cy="1754326"/>
          </a:xfrm>
          <a:prstGeom prst="rect">
            <a:avLst/>
          </a:prstGeom>
        </p:spPr>
        <p:txBody>
          <a:bodyPr wrap="square">
            <a:spAutoFit/>
          </a:bodyPr>
          <a:lstStyle/>
          <a:p>
            <a:r>
              <a:rPr lang="tr-TR" dirty="0" err="1"/>
              <a:t>Hence</a:t>
            </a:r>
            <a:r>
              <a:rPr lang="tr-TR" dirty="0"/>
              <a:t> </a:t>
            </a:r>
            <a:r>
              <a:rPr lang="en-US" dirty="0"/>
              <a:t>The </a:t>
            </a:r>
            <a:r>
              <a:rPr lang="en-US" dirty="0">
                <a:highlight>
                  <a:srgbClr val="FFFF00"/>
                </a:highlight>
              </a:rPr>
              <a:t>ILO/WHO</a:t>
            </a:r>
            <a:r>
              <a:rPr lang="tr-TR" dirty="0">
                <a:highlight>
                  <a:srgbClr val="FFFF00"/>
                </a:highlight>
              </a:rPr>
              <a:t> (</a:t>
            </a:r>
            <a:r>
              <a:rPr lang="tr-TR" dirty="0" err="1">
                <a:highlight>
                  <a:srgbClr val="FFFF00"/>
                </a:highlight>
              </a:rPr>
              <a:t>labour</a:t>
            </a:r>
            <a:r>
              <a:rPr lang="tr-TR" dirty="0">
                <a:highlight>
                  <a:srgbClr val="FFFF00"/>
                </a:highlight>
              </a:rPr>
              <a:t> == iş gücü)</a:t>
            </a:r>
            <a:r>
              <a:rPr lang="en-US" dirty="0">
                <a:highlight>
                  <a:srgbClr val="FFFF00"/>
                </a:highlight>
              </a:rPr>
              <a:t> </a:t>
            </a:r>
            <a:r>
              <a:rPr lang="en-US" dirty="0" err="1"/>
              <a:t>defin</a:t>
            </a:r>
            <a:r>
              <a:rPr lang="tr-TR" dirty="0"/>
              <a:t>es </a:t>
            </a:r>
            <a:r>
              <a:rPr lang="en-US" dirty="0"/>
              <a:t>occupational health</a:t>
            </a:r>
            <a:r>
              <a:rPr lang="tr-TR" dirty="0"/>
              <a:t> </a:t>
            </a:r>
            <a:r>
              <a:rPr lang="tr-TR" dirty="0" err="1"/>
              <a:t>and</a:t>
            </a:r>
            <a:r>
              <a:rPr lang="tr-TR" dirty="0"/>
              <a:t> </a:t>
            </a:r>
            <a:r>
              <a:rPr lang="tr-TR" dirty="0" err="1"/>
              <a:t>safety</a:t>
            </a:r>
            <a:r>
              <a:rPr lang="en-US" dirty="0"/>
              <a:t> </a:t>
            </a:r>
            <a:r>
              <a:rPr lang="tr-TR" dirty="0"/>
              <a:t>a</a:t>
            </a:r>
            <a:r>
              <a:rPr lang="en-US" dirty="0"/>
              <a:t>s “</a:t>
            </a:r>
            <a:r>
              <a:rPr lang="en-US" b="1" dirty="0">
                <a:highlight>
                  <a:srgbClr val="808000"/>
                </a:highlight>
              </a:rPr>
              <a:t>The promotion and maintenance of the highest degree of physical, mental social well- being of workers in all occupation</a:t>
            </a:r>
            <a:r>
              <a:rPr lang="en-US" dirty="0"/>
              <a:t>”</a:t>
            </a:r>
            <a:r>
              <a:rPr lang="tr-TR" dirty="0"/>
              <a:t>.</a:t>
            </a:r>
            <a:r>
              <a:rPr lang="en-US" dirty="0"/>
              <a:t> </a:t>
            </a:r>
            <a:endParaRPr lang="tr-TR" dirty="0"/>
          </a:p>
          <a:p>
            <a:endParaRPr lang="tr-TR" dirty="0"/>
          </a:p>
          <a:p>
            <a:r>
              <a:rPr lang="en-US" dirty="0"/>
              <a:t>Occupational Health is a diverse science applied by occupational health professional engineers, environmental health practitioners, chemists, toxicologists, doctors, nurses, safety professionals and others who have an interest in the protection of the health of workers in the workplace</a:t>
            </a:r>
          </a:p>
        </p:txBody>
      </p:sp>
    </p:spTree>
    <p:extLst>
      <p:ext uri="{BB962C8B-B14F-4D97-AF65-F5344CB8AC3E}">
        <p14:creationId xmlns:p14="http://schemas.microsoft.com/office/powerpoint/2010/main" val="368335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EFBB96AB-3A9F-4042-A196-DA98237064A0}"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0240" y="1571425"/>
            <a:ext cx="10891520" cy="3693319"/>
          </a:xfrm>
          <a:prstGeom prst="rect">
            <a:avLst/>
          </a:prstGeom>
        </p:spPr>
        <p:txBody>
          <a:bodyPr wrap="square">
            <a:spAutoFit/>
          </a:bodyPr>
          <a:lstStyle/>
          <a:p>
            <a:r>
              <a:rPr lang="en-US" dirty="0"/>
              <a:t>The discipline covers the following key components:</a:t>
            </a:r>
            <a:endParaRPr lang="tr-TR" dirty="0"/>
          </a:p>
          <a:p>
            <a:pPr marL="1179513" indent="-285750">
              <a:buFont typeface="Wingdings" panose="05000000000000000000" pitchFamily="2" charset="2"/>
              <a:buChar char="§"/>
            </a:pPr>
            <a:r>
              <a:rPr lang="en-US" dirty="0"/>
              <a:t>The availability of occupational health and safety regulations at workplace</a:t>
            </a:r>
            <a:r>
              <a:rPr lang="tr-TR" dirty="0"/>
              <a:t>;</a:t>
            </a:r>
          </a:p>
          <a:p>
            <a:pPr marL="1179513" indent="-285750">
              <a:buFont typeface="Wingdings" panose="05000000000000000000" pitchFamily="2" charset="2"/>
              <a:buChar char="§"/>
            </a:pPr>
            <a:r>
              <a:rPr lang="en-US" dirty="0"/>
              <a:t>The availability of active and functional occupational health and safety committee at workplace</a:t>
            </a:r>
            <a:r>
              <a:rPr lang="tr-TR" dirty="0"/>
              <a:t>;</a:t>
            </a:r>
          </a:p>
          <a:p>
            <a:pPr marL="1179513" indent="-285750">
              <a:buFont typeface="Wingdings" panose="05000000000000000000" pitchFamily="2" charset="2"/>
              <a:buChar char="§"/>
            </a:pPr>
            <a:r>
              <a:rPr lang="en-US" dirty="0"/>
              <a:t>Monitoring and control of factory hazards to health</a:t>
            </a:r>
            <a:r>
              <a:rPr lang="tr-TR" dirty="0"/>
              <a:t>;</a:t>
            </a:r>
          </a:p>
          <a:p>
            <a:pPr marL="1179513" indent="-285750">
              <a:buFont typeface="Wingdings" panose="05000000000000000000" pitchFamily="2" charset="2"/>
              <a:buChar char="§"/>
            </a:pPr>
            <a:r>
              <a:rPr lang="en-US" dirty="0"/>
              <a:t>Supervision and monitoring of hygiene and sanitary facilities for health and welfare of the workers</a:t>
            </a:r>
            <a:r>
              <a:rPr lang="tr-TR" dirty="0"/>
              <a:t>;</a:t>
            </a:r>
          </a:p>
          <a:p>
            <a:pPr marL="1179513" indent="-285750">
              <a:buFont typeface="Wingdings" panose="05000000000000000000" pitchFamily="2" charset="2"/>
              <a:buChar char="§"/>
            </a:pPr>
            <a:r>
              <a:rPr lang="en-US" dirty="0"/>
              <a:t>Inspection of health safety of protective devices</a:t>
            </a:r>
            <a:r>
              <a:rPr lang="tr-TR" dirty="0"/>
              <a:t>;</a:t>
            </a:r>
          </a:p>
          <a:p>
            <a:pPr marL="1179513" indent="-285750">
              <a:buFont typeface="Wingdings" panose="05000000000000000000" pitchFamily="2" charset="2"/>
              <a:buChar char="§"/>
            </a:pPr>
            <a:r>
              <a:rPr lang="en-US" dirty="0"/>
              <a:t>Pre-employment, periodical and special health examination</a:t>
            </a:r>
            <a:r>
              <a:rPr lang="tr-TR" dirty="0"/>
              <a:t>;</a:t>
            </a:r>
          </a:p>
          <a:p>
            <a:pPr marL="1179513" indent="-285750">
              <a:buFont typeface="Wingdings" panose="05000000000000000000" pitchFamily="2" charset="2"/>
              <a:buChar char="§"/>
            </a:pPr>
            <a:r>
              <a:rPr lang="en-US" dirty="0"/>
              <a:t>Performance of adaptation of work to man</a:t>
            </a:r>
            <a:r>
              <a:rPr lang="tr-TR" dirty="0"/>
              <a:t>;</a:t>
            </a:r>
          </a:p>
          <a:p>
            <a:pPr marL="1179513" indent="-285750">
              <a:buFont typeface="Wingdings" panose="05000000000000000000" pitchFamily="2" charset="2"/>
              <a:buChar char="§"/>
            </a:pPr>
            <a:r>
              <a:rPr lang="en-US" dirty="0">
                <a:highlight>
                  <a:srgbClr val="00FF00"/>
                </a:highlight>
              </a:rPr>
              <a:t>Provision of First Aid</a:t>
            </a:r>
            <a:r>
              <a:rPr lang="tr-TR" dirty="0">
                <a:highlight>
                  <a:srgbClr val="00FF00"/>
                </a:highlight>
              </a:rPr>
              <a:t>;</a:t>
            </a:r>
          </a:p>
          <a:p>
            <a:pPr marL="1179513" indent="-285750">
              <a:buFont typeface="Wingdings" panose="05000000000000000000" pitchFamily="2" charset="2"/>
              <a:buChar char="§"/>
            </a:pPr>
            <a:r>
              <a:rPr lang="en-US" dirty="0"/>
              <a:t>Health education and safety training to the worker</a:t>
            </a:r>
            <a:r>
              <a:rPr lang="tr-TR" dirty="0"/>
              <a:t>;</a:t>
            </a:r>
          </a:p>
          <a:p>
            <a:pPr marL="1179513" indent="-285750">
              <a:buFont typeface="Wingdings" panose="05000000000000000000" pitchFamily="2" charset="2"/>
              <a:buChar char="§"/>
            </a:pPr>
            <a:r>
              <a:rPr lang="en-US" dirty="0"/>
              <a:t>Advice to employers on the above mentioned items</a:t>
            </a:r>
            <a:r>
              <a:rPr lang="tr-TR" dirty="0"/>
              <a:t>; </a:t>
            </a:r>
            <a:r>
              <a:rPr lang="tr-TR" dirty="0" err="1"/>
              <a:t>and</a:t>
            </a:r>
            <a:r>
              <a:rPr lang="tr-TR" dirty="0"/>
              <a:t>,</a:t>
            </a:r>
          </a:p>
          <a:p>
            <a:pPr marL="1179513" indent="-285750">
              <a:buFont typeface="Wingdings" panose="05000000000000000000" pitchFamily="2" charset="2"/>
              <a:buChar char="§"/>
            </a:pPr>
            <a:r>
              <a:rPr lang="en-US" dirty="0"/>
              <a:t>Reporting of occupational deaths, diseases, injuries, disabilities</a:t>
            </a:r>
            <a:r>
              <a:rPr lang="en-US" dirty="0">
                <a:highlight>
                  <a:srgbClr val="00FF00"/>
                </a:highlight>
              </a:rPr>
              <a:t>, hazards </a:t>
            </a:r>
            <a:r>
              <a:rPr lang="en-US" dirty="0"/>
              <a:t>and their related preventive measures at working</a:t>
            </a:r>
            <a:r>
              <a:rPr lang="tr-TR" dirty="0"/>
              <a:t>.</a:t>
            </a:r>
            <a:r>
              <a:rPr lang="en-US" dirty="0"/>
              <a:t> </a:t>
            </a:r>
          </a:p>
        </p:txBody>
      </p:sp>
    </p:spTree>
    <p:extLst>
      <p:ext uri="{BB962C8B-B14F-4D97-AF65-F5344CB8AC3E}">
        <p14:creationId xmlns:p14="http://schemas.microsoft.com/office/powerpoint/2010/main" val="4199215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4C9B-BA08-CCBF-B212-0EE9548BF2E9}"/>
              </a:ext>
            </a:extLst>
          </p:cNvPr>
          <p:cNvSpPr>
            <a:spLocks noGrp="1"/>
          </p:cNvSpPr>
          <p:nvPr>
            <p:ph type="ctrTitle"/>
          </p:nvPr>
        </p:nvSpPr>
        <p:spPr/>
        <p:txBody>
          <a:bodyPr anchor="ctr"/>
          <a:lstStyle/>
          <a:p>
            <a:r>
              <a:rPr lang="tr-TR" dirty="0">
                <a:latin typeface="Californian FB" panose="0207040306080B030204" pitchFamily="18" charset="0"/>
              </a:rPr>
              <a:t>JÜLİDE ZEYNEP AYDIN</a:t>
            </a:r>
          </a:p>
        </p:txBody>
      </p:sp>
      <p:sp>
        <p:nvSpPr>
          <p:cNvPr id="3" name="Subtitle 2">
            <a:extLst>
              <a:ext uri="{FF2B5EF4-FFF2-40B4-BE49-F238E27FC236}">
                <a16:creationId xmlns:a16="http://schemas.microsoft.com/office/drawing/2014/main" id="{E7AE15A5-400A-DBDA-1F79-609B6B80405B}"/>
              </a:ext>
            </a:extLst>
          </p:cNvPr>
          <p:cNvSpPr>
            <a:spLocks noGrp="1"/>
          </p:cNvSpPr>
          <p:nvPr>
            <p:ph type="subTitle" idx="1"/>
          </p:nvPr>
        </p:nvSpPr>
        <p:spPr>
          <a:xfrm>
            <a:off x="1524000" y="3602038"/>
            <a:ext cx="9144000" cy="1847040"/>
          </a:xfrm>
        </p:spPr>
        <p:txBody>
          <a:bodyPr>
            <a:normAutofit fontScale="25000" lnSpcReduction="20000"/>
          </a:bodyPr>
          <a:lstStyle/>
          <a:p>
            <a:r>
              <a:rPr lang="tr-TR" sz="9600" b="1" dirty="0">
                <a:latin typeface="Californian FB" panose="0207040306080B030204" pitchFamily="18" charset="0"/>
              </a:rPr>
              <a:t>METU MINING ENGINEER, </a:t>
            </a:r>
            <a:r>
              <a:rPr lang="tr-TR" sz="9600" b="1" dirty="0" err="1">
                <a:latin typeface="Californian FB" panose="0207040306080B030204" pitchFamily="18" charset="0"/>
              </a:rPr>
              <a:t>B.Sc</a:t>
            </a:r>
            <a:r>
              <a:rPr lang="tr-TR" sz="9600" b="1" dirty="0">
                <a:latin typeface="Californian FB" panose="0207040306080B030204" pitchFamily="18" charset="0"/>
              </a:rPr>
              <a:t>, 2000</a:t>
            </a:r>
          </a:p>
          <a:p>
            <a:r>
              <a:rPr lang="tr-TR" sz="9600" b="1" dirty="0">
                <a:latin typeface="Californian FB" panose="0207040306080B030204" pitchFamily="18" charset="0"/>
              </a:rPr>
              <a:t>UNIVERSITY OF ILLINOIS-CHICAGO, MBA, 2003</a:t>
            </a:r>
          </a:p>
          <a:p>
            <a:r>
              <a:rPr lang="tr-TR" sz="9600" b="1" dirty="0">
                <a:latin typeface="Californian FB" panose="0207040306080B030204" pitchFamily="18" charset="0"/>
              </a:rPr>
              <a:t>SERIAL ENTREPRENEUR</a:t>
            </a:r>
          </a:p>
          <a:p>
            <a:r>
              <a:rPr lang="tr-TR" sz="9600" b="1" dirty="0">
                <a:latin typeface="Californian FB" panose="0207040306080B030204" pitchFamily="18" charset="0"/>
              </a:rPr>
              <a:t>SOCIAL ENTREPRENEUR</a:t>
            </a:r>
          </a:p>
          <a:p>
            <a:r>
              <a:rPr lang="tr-TR" sz="9600" b="1" dirty="0">
                <a:latin typeface="Californian FB" panose="0207040306080B030204" pitchFamily="18" charset="0"/>
              </a:rPr>
              <a:t>INSTRUCTOR</a:t>
            </a:r>
          </a:p>
          <a:p>
            <a:r>
              <a:rPr lang="tr-TR" dirty="0"/>
              <a:t> </a:t>
            </a: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9" name="Date Placeholder 8">
            <a:extLst>
              <a:ext uri="{FF2B5EF4-FFF2-40B4-BE49-F238E27FC236}">
                <a16:creationId xmlns:a16="http://schemas.microsoft.com/office/drawing/2014/main" id="{75F813C4-8144-1B48-CC42-A941A6C4C3FE}"/>
              </a:ext>
            </a:extLst>
          </p:cNvPr>
          <p:cNvSpPr>
            <a:spLocks noGrp="1"/>
          </p:cNvSpPr>
          <p:nvPr>
            <p:ph type="dt" sz="half" idx="10"/>
          </p:nvPr>
        </p:nvSpPr>
        <p:spPr>
          <a:xfrm>
            <a:off x="518573" y="6030436"/>
            <a:ext cx="1093917" cy="365125"/>
          </a:xfrm>
        </p:spPr>
        <p:txBody>
          <a:bodyPr/>
          <a:lstStyle/>
          <a:p>
            <a:fld id="{3CB8EF66-B3AD-4140-8172-A3DEB348A682}"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103230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48B2C642-3B8D-432F-BC78-8AC91338B210}"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463640" y="1158635"/>
            <a:ext cx="5751869" cy="4524315"/>
          </a:xfrm>
          <a:prstGeom prst="rect">
            <a:avLst/>
          </a:prstGeom>
        </p:spPr>
        <p:txBody>
          <a:bodyPr wrap="square">
            <a:spAutoFit/>
          </a:bodyPr>
          <a:lstStyle/>
          <a:p>
            <a:r>
              <a:rPr lang="en-US" dirty="0"/>
              <a:t>According to a statement by occupational health institutes collaborating with the WHO</a:t>
            </a:r>
            <a:r>
              <a:rPr lang="tr-TR" dirty="0"/>
              <a:t>,</a:t>
            </a:r>
            <a:r>
              <a:rPr lang="en-US" dirty="0"/>
              <a:t> the most important challenges for occupational health for the future will be:</a:t>
            </a:r>
            <a:endParaRPr lang="tr-TR" dirty="0"/>
          </a:p>
          <a:p>
            <a:pPr marL="1006475" indent="-285750">
              <a:buFont typeface="Wingdings" panose="05000000000000000000" pitchFamily="2" charset="2"/>
              <a:buChar char="§"/>
            </a:pPr>
            <a:r>
              <a:rPr lang="en-US" dirty="0"/>
              <a:t>Occupational health problems linked to new information technologies and automation;</a:t>
            </a:r>
            <a:endParaRPr lang="tr-TR" dirty="0"/>
          </a:p>
          <a:p>
            <a:pPr marL="1006475" indent="-285750">
              <a:buFont typeface="Wingdings" panose="05000000000000000000" pitchFamily="2" charset="2"/>
              <a:buChar char="§"/>
            </a:pPr>
            <a:r>
              <a:rPr lang="en-US" dirty="0"/>
              <a:t>New chemical substances and physical energies;</a:t>
            </a:r>
            <a:endParaRPr lang="tr-TR" dirty="0"/>
          </a:p>
          <a:p>
            <a:pPr marL="1006475" indent="-285750">
              <a:buFont typeface="Wingdings" panose="05000000000000000000" pitchFamily="2" charset="2"/>
              <a:buChar char="§"/>
            </a:pPr>
            <a:r>
              <a:rPr lang="en-US" dirty="0"/>
              <a:t>Health hazards associated with new biotechnologies;</a:t>
            </a:r>
            <a:endParaRPr lang="tr-TR" dirty="0"/>
          </a:p>
          <a:p>
            <a:pPr marL="1006475" indent="-285750">
              <a:buFont typeface="Wingdings" panose="05000000000000000000" pitchFamily="2" charset="2"/>
              <a:buChar char="§"/>
            </a:pPr>
            <a:r>
              <a:rPr lang="en-US" dirty="0"/>
              <a:t>Transfer of hazardous technologies;</a:t>
            </a:r>
            <a:endParaRPr lang="tr-TR" dirty="0"/>
          </a:p>
          <a:p>
            <a:pPr marL="1006475" indent="-285750">
              <a:buFont typeface="Wingdings" panose="05000000000000000000" pitchFamily="2" charset="2"/>
              <a:buChar char="§"/>
            </a:pPr>
            <a:r>
              <a:rPr lang="en-US" dirty="0"/>
              <a:t>Aging working populations</a:t>
            </a:r>
            <a:endParaRPr lang="tr-TR" dirty="0"/>
          </a:p>
          <a:p>
            <a:pPr marL="1006475" indent="-285750">
              <a:buFont typeface="Wingdings" panose="05000000000000000000" pitchFamily="2" charset="2"/>
              <a:buChar char="§"/>
            </a:pPr>
            <a:r>
              <a:rPr lang="en-US" dirty="0"/>
              <a:t>Special problems of vulnerable and underserved groups (e.g. chronically ill and handicapped), including migrants and the unemployed; and,</a:t>
            </a:r>
            <a:endParaRPr lang="tr-TR" dirty="0"/>
          </a:p>
          <a:p>
            <a:pPr marL="1006475" indent="-285750">
              <a:buFont typeface="Wingdings" panose="05000000000000000000" pitchFamily="2" charset="2"/>
              <a:buChar char="§"/>
            </a:pPr>
            <a:r>
              <a:rPr lang="en-US" dirty="0"/>
              <a:t>Problems related to growing mobility of worker populations and occurrence of new occupational diseases of various origins.</a:t>
            </a:r>
          </a:p>
        </p:txBody>
      </p:sp>
      <p:pic>
        <p:nvPicPr>
          <p:cNvPr id="9" name="Resim 8"/>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29712" t="23340" r="33980" b="22803"/>
          <a:stretch/>
        </p:blipFill>
        <p:spPr>
          <a:xfrm>
            <a:off x="6215509" y="1003258"/>
            <a:ext cx="5387912" cy="3723717"/>
          </a:xfrm>
          <a:prstGeom prst="rect">
            <a:avLst/>
          </a:prstGeom>
        </p:spPr>
      </p:pic>
      <p:sp>
        <p:nvSpPr>
          <p:cNvPr id="10" name="Metin kutusu 9"/>
          <p:cNvSpPr txBox="1"/>
          <p:nvPr/>
        </p:nvSpPr>
        <p:spPr>
          <a:xfrm>
            <a:off x="6335205" y="4713453"/>
            <a:ext cx="5387912" cy="646331"/>
          </a:xfrm>
          <a:prstGeom prst="rect">
            <a:avLst/>
          </a:prstGeom>
          <a:noFill/>
        </p:spPr>
        <p:txBody>
          <a:bodyPr wrap="square" rtlCol="0">
            <a:spAutoFit/>
          </a:bodyPr>
          <a:lstStyle/>
          <a:p>
            <a:pPr algn="ctr"/>
            <a:r>
              <a:rPr lang="tr-TR" b="1" dirty="0" err="1"/>
              <a:t>According</a:t>
            </a:r>
            <a:r>
              <a:rPr lang="tr-TR" b="1" dirty="0"/>
              <a:t> </a:t>
            </a:r>
            <a:r>
              <a:rPr lang="tr-TR" b="1" dirty="0" err="1"/>
              <a:t>to</a:t>
            </a:r>
            <a:r>
              <a:rPr lang="tr-TR" b="1" dirty="0"/>
              <a:t> WHO, </a:t>
            </a:r>
            <a:r>
              <a:rPr lang="tr-TR" b="1" dirty="0" err="1"/>
              <a:t>Percentage</a:t>
            </a:r>
            <a:r>
              <a:rPr lang="tr-TR" b="1" dirty="0"/>
              <a:t> of </a:t>
            </a:r>
            <a:r>
              <a:rPr lang="tr-TR" b="1" dirty="0" err="1"/>
              <a:t>sectorial</a:t>
            </a:r>
            <a:r>
              <a:rPr lang="tr-TR" b="1" dirty="0"/>
              <a:t> </a:t>
            </a:r>
          </a:p>
          <a:p>
            <a:pPr algn="ctr"/>
            <a:r>
              <a:rPr lang="tr-TR" b="1" dirty="0" err="1"/>
              <a:t>fatalities</a:t>
            </a:r>
            <a:r>
              <a:rPr lang="tr-TR" b="1" dirty="0"/>
              <a:t> in 2020 </a:t>
            </a:r>
            <a:endParaRPr lang="en-US" b="1" dirty="0"/>
          </a:p>
        </p:txBody>
      </p:sp>
    </p:spTree>
    <p:extLst>
      <p:ext uri="{BB962C8B-B14F-4D97-AF65-F5344CB8AC3E}">
        <p14:creationId xmlns:p14="http://schemas.microsoft.com/office/powerpoint/2010/main" val="1453041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058B6B98-5656-47D0-80BF-FB3DFD18FC45}"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781610" y="1206985"/>
            <a:ext cx="10152529" cy="2523768"/>
          </a:xfrm>
          <a:prstGeom prst="rect">
            <a:avLst/>
          </a:prstGeom>
          <a:noFill/>
        </p:spPr>
        <p:txBody>
          <a:bodyPr wrap="square" rtlCol="0">
            <a:spAutoFit/>
          </a:bodyPr>
          <a:lstStyle/>
          <a:p>
            <a:r>
              <a:rPr lang="tr-TR" sz="2000" b="1" u="sng" dirty="0" err="1">
                <a:highlight>
                  <a:srgbClr val="FFFF00"/>
                </a:highlight>
              </a:rPr>
              <a:t>Objectives</a:t>
            </a:r>
            <a:r>
              <a:rPr lang="tr-TR" sz="2000" b="1" u="sng" dirty="0">
                <a:highlight>
                  <a:srgbClr val="FFFF00"/>
                </a:highlight>
              </a:rPr>
              <a:t> of </a:t>
            </a:r>
            <a:r>
              <a:rPr lang="tr-TR" sz="2000" b="1" u="sng" dirty="0" err="1">
                <a:highlight>
                  <a:srgbClr val="FFFF00"/>
                </a:highlight>
              </a:rPr>
              <a:t>Occupational</a:t>
            </a:r>
            <a:r>
              <a:rPr lang="tr-TR" sz="2000" b="1" u="sng" dirty="0">
                <a:highlight>
                  <a:srgbClr val="FFFF00"/>
                </a:highlight>
              </a:rPr>
              <a:t> </a:t>
            </a:r>
            <a:r>
              <a:rPr lang="tr-TR" sz="2000" b="1" u="sng" dirty="0" err="1">
                <a:highlight>
                  <a:srgbClr val="FFFF00"/>
                </a:highlight>
              </a:rPr>
              <a:t>Health</a:t>
            </a:r>
            <a:r>
              <a:rPr lang="tr-TR" sz="2000" b="1" u="sng" dirty="0">
                <a:highlight>
                  <a:srgbClr val="FFFF00"/>
                </a:highlight>
              </a:rPr>
              <a:t> </a:t>
            </a:r>
            <a:r>
              <a:rPr lang="tr-TR" sz="2000" b="1" u="sng" dirty="0" err="1">
                <a:highlight>
                  <a:srgbClr val="FFFF00"/>
                </a:highlight>
              </a:rPr>
              <a:t>and</a:t>
            </a:r>
            <a:r>
              <a:rPr lang="tr-TR" sz="2000" b="1" u="sng" dirty="0">
                <a:highlight>
                  <a:srgbClr val="FFFF00"/>
                </a:highlight>
              </a:rPr>
              <a:t> </a:t>
            </a:r>
            <a:r>
              <a:rPr lang="tr-TR" sz="2000" b="1" u="sng" dirty="0" err="1">
                <a:highlight>
                  <a:srgbClr val="FFFF00"/>
                </a:highlight>
              </a:rPr>
              <a:t>Safety</a:t>
            </a:r>
            <a:endParaRPr lang="tr-TR" sz="2000" b="1" u="sng" dirty="0">
              <a:highlight>
                <a:srgbClr val="FFFF00"/>
              </a:highlight>
            </a:endParaRPr>
          </a:p>
          <a:p>
            <a:endParaRPr lang="tr-TR" sz="2000" dirty="0"/>
          </a:p>
          <a:p>
            <a:pPr marL="800100" lvl="1" indent="-342900">
              <a:buFont typeface="Wingdings" panose="05000000000000000000" pitchFamily="2" charset="2"/>
              <a:buChar char="§"/>
            </a:pPr>
            <a:r>
              <a:rPr lang="tr-TR" sz="2000" dirty="0"/>
              <a:t>	</a:t>
            </a:r>
            <a:r>
              <a:rPr lang="tr-TR" sz="2000" dirty="0" err="1"/>
              <a:t>To</a:t>
            </a:r>
            <a:r>
              <a:rPr lang="tr-TR" sz="2000" dirty="0"/>
              <a:t> </a:t>
            </a:r>
            <a:r>
              <a:rPr lang="tr-TR" sz="2000" dirty="0" err="1"/>
              <a:t>maintain</a:t>
            </a:r>
            <a:r>
              <a:rPr lang="tr-TR" sz="2000" dirty="0"/>
              <a:t> </a:t>
            </a:r>
            <a:r>
              <a:rPr lang="tr-TR" sz="2000" dirty="0" err="1"/>
              <a:t>and</a:t>
            </a:r>
            <a:r>
              <a:rPr lang="tr-TR" sz="2000" dirty="0"/>
              <a:t> </a:t>
            </a:r>
            <a:r>
              <a:rPr lang="tr-TR" sz="2000" dirty="0" err="1"/>
              <a:t>promote</a:t>
            </a:r>
            <a:r>
              <a:rPr lang="tr-TR" sz="2000" dirty="0"/>
              <a:t> </a:t>
            </a:r>
            <a:r>
              <a:rPr lang="tr-TR" sz="2000" dirty="0" err="1"/>
              <a:t>the</a:t>
            </a:r>
            <a:r>
              <a:rPr lang="tr-TR" sz="2000" dirty="0"/>
              <a:t> </a:t>
            </a:r>
            <a:r>
              <a:rPr lang="tr-TR" sz="2000" dirty="0" err="1"/>
              <a:t>physical</a:t>
            </a:r>
            <a:r>
              <a:rPr lang="tr-TR" sz="2000" dirty="0"/>
              <a:t>, </a:t>
            </a:r>
            <a:r>
              <a:rPr lang="tr-TR" sz="2000" dirty="0" err="1"/>
              <a:t>mental</a:t>
            </a:r>
            <a:r>
              <a:rPr lang="tr-TR" sz="2000" dirty="0"/>
              <a:t> </a:t>
            </a:r>
            <a:r>
              <a:rPr lang="tr-TR" sz="2000" dirty="0" err="1"/>
              <a:t>and</a:t>
            </a:r>
            <a:r>
              <a:rPr lang="tr-TR" sz="2000" dirty="0"/>
              <a:t> </a:t>
            </a:r>
            <a:r>
              <a:rPr lang="tr-TR" sz="2000" dirty="0" err="1"/>
              <a:t>social</a:t>
            </a:r>
            <a:r>
              <a:rPr lang="tr-TR" sz="2000" dirty="0"/>
              <a:t> </a:t>
            </a:r>
            <a:r>
              <a:rPr lang="tr-TR" sz="2000" dirty="0" err="1"/>
              <a:t>well-being</a:t>
            </a:r>
            <a:r>
              <a:rPr lang="tr-TR" sz="2000" dirty="0"/>
              <a:t> of </a:t>
            </a:r>
            <a:r>
              <a:rPr lang="tr-TR" sz="2000" dirty="0" err="1"/>
              <a:t>the</a:t>
            </a:r>
            <a:r>
              <a:rPr lang="tr-TR" sz="2000" dirty="0"/>
              <a:t> </a:t>
            </a:r>
            <a:r>
              <a:rPr lang="tr-TR" sz="2000" dirty="0" err="1"/>
              <a:t>workers</a:t>
            </a:r>
            <a:r>
              <a:rPr lang="tr-TR" sz="2000" dirty="0"/>
              <a:t>.</a:t>
            </a:r>
          </a:p>
          <a:p>
            <a:pPr marL="800100" lvl="1" indent="-342900">
              <a:buFont typeface="Wingdings" panose="05000000000000000000" pitchFamily="2" charset="2"/>
              <a:buChar char="§"/>
            </a:pPr>
            <a:r>
              <a:rPr lang="tr-TR" sz="2000" dirty="0"/>
              <a:t>	</a:t>
            </a:r>
            <a:r>
              <a:rPr lang="tr-TR" sz="2000" dirty="0" err="1"/>
              <a:t>To</a:t>
            </a:r>
            <a:r>
              <a:rPr lang="tr-TR" sz="2000" dirty="0"/>
              <a:t> </a:t>
            </a:r>
            <a:r>
              <a:rPr lang="tr-TR" sz="2000" dirty="0" err="1">
                <a:highlight>
                  <a:srgbClr val="FFFF00"/>
                </a:highlight>
              </a:rPr>
              <a:t>prevent</a:t>
            </a:r>
            <a:r>
              <a:rPr lang="tr-TR" sz="2000" dirty="0">
                <a:highlight>
                  <a:srgbClr val="FFFF00"/>
                </a:highlight>
              </a:rPr>
              <a:t> </a:t>
            </a:r>
            <a:r>
              <a:rPr lang="tr-TR" sz="2000" dirty="0" err="1">
                <a:highlight>
                  <a:srgbClr val="FFFF00"/>
                </a:highlight>
              </a:rPr>
              <a:t>occupational</a:t>
            </a:r>
            <a:r>
              <a:rPr lang="tr-TR" sz="2000" dirty="0">
                <a:highlight>
                  <a:srgbClr val="FFFF00"/>
                </a:highlight>
              </a:rPr>
              <a:t> </a:t>
            </a:r>
            <a:r>
              <a:rPr lang="tr-TR" sz="2000" dirty="0" err="1">
                <a:highlight>
                  <a:srgbClr val="FFFF00"/>
                </a:highlight>
              </a:rPr>
              <a:t>injuries</a:t>
            </a:r>
            <a:r>
              <a:rPr lang="tr-TR" sz="2000" dirty="0">
                <a:highlight>
                  <a:srgbClr val="FFFF00"/>
                </a:highlight>
              </a:rPr>
              <a:t> </a:t>
            </a:r>
            <a:r>
              <a:rPr lang="tr-TR" sz="2000" dirty="0" err="1">
                <a:highlight>
                  <a:srgbClr val="FFFF00"/>
                </a:highlight>
              </a:rPr>
              <a:t>and</a:t>
            </a:r>
            <a:r>
              <a:rPr lang="tr-TR" sz="2000" dirty="0">
                <a:highlight>
                  <a:srgbClr val="FFFF00"/>
                </a:highlight>
              </a:rPr>
              <a:t> </a:t>
            </a:r>
            <a:r>
              <a:rPr lang="tr-TR" sz="2000" dirty="0" err="1">
                <a:highlight>
                  <a:srgbClr val="FFFF00"/>
                </a:highlight>
              </a:rPr>
              <a:t>diseases</a:t>
            </a:r>
            <a:r>
              <a:rPr lang="tr-TR" sz="2000" dirty="0"/>
              <a:t>.</a:t>
            </a:r>
          </a:p>
          <a:p>
            <a:pPr marL="800100" lvl="1" indent="-342900">
              <a:buFont typeface="Wingdings" panose="05000000000000000000" pitchFamily="2" charset="2"/>
              <a:buChar char="§"/>
            </a:pPr>
            <a:r>
              <a:rPr lang="tr-TR" sz="2000" dirty="0"/>
              <a:t>	</a:t>
            </a:r>
            <a:r>
              <a:rPr lang="tr-TR" sz="2000" dirty="0" err="1"/>
              <a:t>To</a:t>
            </a:r>
            <a:r>
              <a:rPr lang="tr-TR" sz="2000" dirty="0"/>
              <a:t> </a:t>
            </a:r>
            <a:r>
              <a:rPr lang="tr-TR" sz="2000" dirty="0" err="1"/>
              <a:t>adapt</a:t>
            </a:r>
            <a:r>
              <a:rPr lang="tr-TR" sz="2000" dirty="0"/>
              <a:t> </a:t>
            </a:r>
            <a:r>
              <a:rPr lang="tr-TR" sz="2000" dirty="0" err="1"/>
              <a:t>the</a:t>
            </a:r>
            <a:r>
              <a:rPr lang="tr-TR" sz="2000" dirty="0"/>
              <a:t> </a:t>
            </a:r>
            <a:r>
              <a:rPr lang="tr-TR" sz="2000" dirty="0" err="1"/>
              <a:t>workplace</a:t>
            </a:r>
            <a:r>
              <a:rPr lang="tr-TR" sz="2000" dirty="0"/>
              <a:t> </a:t>
            </a:r>
            <a:r>
              <a:rPr lang="tr-TR" sz="2000" dirty="0" err="1"/>
              <a:t>and</a:t>
            </a:r>
            <a:r>
              <a:rPr lang="tr-TR" sz="2000" dirty="0"/>
              <a:t> </a:t>
            </a:r>
            <a:r>
              <a:rPr lang="tr-TR" sz="2000" dirty="0" err="1"/>
              <a:t>work</a:t>
            </a:r>
            <a:r>
              <a:rPr lang="tr-TR" sz="2000" dirty="0"/>
              <a:t> </a:t>
            </a:r>
            <a:r>
              <a:rPr lang="tr-TR" sz="2000" dirty="0" err="1"/>
              <a:t>environment</a:t>
            </a:r>
            <a:r>
              <a:rPr lang="tr-TR" sz="2000" dirty="0"/>
              <a:t> </a:t>
            </a:r>
            <a:r>
              <a:rPr lang="tr-TR" sz="2000" dirty="0" err="1"/>
              <a:t>to</a:t>
            </a:r>
            <a:r>
              <a:rPr lang="tr-TR" sz="2000" dirty="0"/>
              <a:t> </a:t>
            </a:r>
            <a:r>
              <a:rPr lang="tr-TR" sz="2000" dirty="0" err="1"/>
              <a:t>the</a:t>
            </a:r>
            <a:r>
              <a:rPr lang="tr-TR" sz="2000" dirty="0"/>
              <a:t> </a:t>
            </a:r>
            <a:r>
              <a:rPr lang="tr-TR" sz="2000" dirty="0" err="1"/>
              <a:t>needs</a:t>
            </a:r>
            <a:r>
              <a:rPr lang="tr-TR" sz="2000" dirty="0"/>
              <a:t> of </a:t>
            </a:r>
            <a:r>
              <a:rPr lang="tr-TR" sz="2000" dirty="0" err="1"/>
              <a:t>the</a:t>
            </a:r>
            <a:r>
              <a:rPr lang="tr-TR" sz="2000" dirty="0"/>
              <a:t> </a:t>
            </a:r>
            <a:r>
              <a:rPr lang="tr-TR" sz="2000" dirty="0" err="1"/>
              <a:t>workers</a:t>
            </a:r>
            <a:r>
              <a:rPr lang="tr-TR" sz="2000" dirty="0"/>
              <a:t> </a:t>
            </a:r>
            <a:r>
              <a:rPr lang="tr-TR" sz="2000" dirty="0" err="1"/>
              <a:t>i.e</a:t>
            </a:r>
            <a:r>
              <a:rPr lang="tr-TR" sz="2000" dirty="0"/>
              <a:t> 	</a:t>
            </a:r>
            <a:r>
              <a:rPr lang="tr-TR" sz="2000" dirty="0" err="1"/>
              <a:t>application</a:t>
            </a:r>
            <a:r>
              <a:rPr lang="tr-TR" sz="2000" dirty="0"/>
              <a:t> of </a:t>
            </a:r>
            <a:r>
              <a:rPr lang="tr-TR" sz="2000" dirty="0" err="1"/>
              <a:t>ergonomic</a:t>
            </a:r>
            <a:r>
              <a:rPr lang="tr-TR" sz="2000" dirty="0"/>
              <a:t> </a:t>
            </a:r>
            <a:r>
              <a:rPr lang="tr-TR" sz="2000" dirty="0" err="1"/>
              <a:t>principles</a:t>
            </a:r>
            <a:r>
              <a:rPr lang="tr-TR" sz="2000" dirty="0"/>
              <a:t>.</a:t>
            </a:r>
          </a:p>
          <a:p>
            <a:pPr marL="800100" lvl="1" indent="-342900">
              <a:buFont typeface="Wingdings" panose="05000000000000000000" pitchFamily="2" charset="2"/>
              <a:buChar char="§"/>
            </a:pPr>
            <a:r>
              <a:rPr lang="tr-TR" sz="2000" dirty="0"/>
              <a:t>	</a:t>
            </a:r>
            <a:r>
              <a:rPr lang="tr-TR" sz="2000" dirty="0" err="1"/>
              <a:t>It</a:t>
            </a:r>
            <a:r>
              <a:rPr lang="tr-TR" sz="2000" dirty="0"/>
              <a:t> </a:t>
            </a:r>
            <a:r>
              <a:rPr lang="tr-TR" sz="2000" dirty="0" err="1"/>
              <a:t>should</a:t>
            </a:r>
            <a:r>
              <a:rPr lang="tr-TR" sz="2000" dirty="0"/>
              <a:t> be </a:t>
            </a:r>
            <a:r>
              <a:rPr lang="tr-TR" sz="2000" dirty="0" err="1">
                <a:highlight>
                  <a:srgbClr val="FFFF00"/>
                </a:highlight>
              </a:rPr>
              <a:t>preventive</a:t>
            </a:r>
            <a:r>
              <a:rPr lang="tr-TR" sz="2000" dirty="0">
                <a:highlight>
                  <a:srgbClr val="FFFF00"/>
                </a:highlight>
              </a:rPr>
              <a:t> (önleyici) </a:t>
            </a:r>
            <a:r>
              <a:rPr lang="tr-TR" sz="2000" dirty="0" err="1"/>
              <a:t>rather</a:t>
            </a:r>
            <a:r>
              <a:rPr lang="tr-TR" sz="2000" dirty="0"/>
              <a:t> </a:t>
            </a:r>
            <a:r>
              <a:rPr lang="tr-TR" sz="2000" dirty="0" err="1"/>
              <a:t>than</a:t>
            </a:r>
            <a:r>
              <a:rPr lang="tr-TR" sz="2000" dirty="0"/>
              <a:t> </a:t>
            </a:r>
            <a:r>
              <a:rPr lang="tr-TR" sz="2000" dirty="0" err="1">
                <a:highlight>
                  <a:srgbClr val="FFFF00"/>
                </a:highlight>
              </a:rPr>
              <a:t>curative</a:t>
            </a:r>
            <a:r>
              <a:rPr lang="tr-TR" sz="2000" dirty="0">
                <a:highlight>
                  <a:srgbClr val="FFFF00"/>
                </a:highlight>
              </a:rPr>
              <a:t> (iyileştirici).</a:t>
            </a:r>
          </a:p>
          <a:p>
            <a:endParaRPr lang="en-US" dirty="0"/>
          </a:p>
        </p:txBody>
      </p:sp>
    </p:spTree>
    <p:extLst>
      <p:ext uri="{BB962C8B-B14F-4D97-AF65-F5344CB8AC3E}">
        <p14:creationId xmlns:p14="http://schemas.microsoft.com/office/powerpoint/2010/main" val="343382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ED230762-F9D0-44AF-8E53-BC9C1BD67ACE}"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pic>
        <p:nvPicPr>
          <p:cNvPr id="2" name="Resim 1"/>
          <p:cNvPicPr>
            <a:picLocks noChangeAspect="1"/>
          </p:cNvPicPr>
          <p:nvPr/>
        </p:nvPicPr>
        <p:blipFill rotWithShape="1">
          <a:blip r:embed="rId4">
            <a:extLst>
              <a:ext uri="{BEBA8EAE-BF5A-486C-A8C5-ECC9F3942E4B}">
                <a14:imgProps xmlns:a14="http://schemas.microsoft.com/office/drawing/2010/main">
                  <a14:imgLayer r:embed="rId5">
                    <a14:imgEffect>
                      <a14:backgroundRemoval t="46667" b="83704" l="23073" r="53021"/>
                    </a14:imgEffect>
                  </a14:imgLayer>
                </a14:imgProps>
              </a:ext>
            </a:extLst>
          </a:blip>
          <a:srcRect l="22975" t="46906" r="47096" b="16160"/>
          <a:stretch/>
        </p:blipFill>
        <p:spPr>
          <a:xfrm>
            <a:off x="3526002" y="1858625"/>
            <a:ext cx="5775653" cy="4009183"/>
          </a:xfrm>
          <a:prstGeom prst="rect">
            <a:avLst/>
          </a:prstGeom>
        </p:spPr>
      </p:pic>
      <p:sp>
        <p:nvSpPr>
          <p:cNvPr id="3" name="Metin kutusu 2"/>
          <p:cNvSpPr txBox="1"/>
          <p:nvPr/>
        </p:nvSpPr>
        <p:spPr>
          <a:xfrm>
            <a:off x="1090015" y="1006930"/>
            <a:ext cx="2866911"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Hazards</a:t>
            </a:r>
            <a:endParaRPr lang="en-US" sz="2000" b="1" u="sng" dirty="0"/>
          </a:p>
        </p:txBody>
      </p:sp>
    </p:spTree>
    <p:extLst>
      <p:ext uri="{BB962C8B-B14F-4D97-AF65-F5344CB8AC3E}">
        <p14:creationId xmlns:p14="http://schemas.microsoft.com/office/powerpoint/2010/main" val="3784587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FD523A87-6269-44C5-8205-887CAAD5B04D}"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1117131" y="1803051"/>
            <a:ext cx="5192110" cy="2554545"/>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Diseases</a:t>
            </a:r>
            <a:r>
              <a:rPr lang="tr-TR" sz="2000" b="1" u="sng" dirty="0"/>
              <a:t>:</a:t>
            </a:r>
          </a:p>
          <a:p>
            <a:endParaRPr lang="tr-TR" sz="2000" dirty="0"/>
          </a:p>
          <a:p>
            <a:pPr marL="800100" lvl="1" indent="-342900">
              <a:buFont typeface="Wingdings" panose="05000000000000000000" pitchFamily="2" charset="2"/>
              <a:buChar char="§"/>
            </a:pPr>
            <a:r>
              <a:rPr lang="tr-TR" sz="2000" dirty="0"/>
              <a:t>	</a:t>
            </a:r>
            <a:r>
              <a:rPr lang="tr-TR" sz="2000" dirty="0" err="1"/>
              <a:t>Diseases</a:t>
            </a:r>
            <a:r>
              <a:rPr lang="tr-TR" sz="2000" dirty="0"/>
              <a:t> </a:t>
            </a:r>
            <a:r>
              <a:rPr lang="tr-TR" sz="2000" dirty="0" err="1"/>
              <a:t>due</a:t>
            </a:r>
            <a:r>
              <a:rPr lang="tr-TR" sz="2000" dirty="0"/>
              <a:t> </a:t>
            </a:r>
            <a:r>
              <a:rPr lang="tr-TR" sz="2000" dirty="0" err="1"/>
              <a:t>to</a:t>
            </a:r>
            <a:r>
              <a:rPr lang="tr-TR" sz="2000" dirty="0"/>
              <a:t> </a:t>
            </a:r>
            <a:r>
              <a:rPr lang="tr-TR" sz="2000" dirty="0" err="1"/>
              <a:t>physical</a:t>
            </a:r>
            <a:r>
              <a:rPr lang="tr-TR" sz="2000" dirty="0"/>
              <a:t> </a:t>
            </a:r>
            <a:r>
              <a:rPr lang="tr-TR" sz="2000" dirty="0" err="1"/>
              <a:t>agents</a:t>
            </a:r>
            <a:r>
              <a:rPr lang="tr-TR" sz="2000" dirty="0"/>
              <a:t>.</a:t>
            </a:r>
          </a:p>
          <a:p>
            <a:pPr marL="800100" lvl="1" indent="-342900">
              <a:buFont typeface="Wingdings" panose="05000000000000000000" pitchFamily="2" charset="2"/>
              <a:buChar char="§"/>
            </a:pPr>
            <a:r>
              <a:rPr lang="tr-TR" sz="2000" dirty="0"/>
              <a:t>	</a:t>
            </a:r>
            <a:r>
              <a:rPr lang="tr-TR" sz="2000" dirty="0" err="1"/>
              <a:t>Diseases</a:t>
            </a:r>
            <a:r>
              <a:rPr lang="tr-TR" sz="2000" dirty="0"/>
              <a:t> </a:t>
            </a:r>
            <a:r>
              <a:rPr lang="tr-TR" sz="2000" dirty="0" err="1"/>
              <a:t>due</a:t>
            </a:r>
            <a:r>
              <a:rPr lang="tr-TR" sz="2000" dirty="0"/>
              <a:t> </a:t>
            </a:r>
            <a:r>
              <a:rPr lang="tr-TR" sz="2000" dirty="0" err="1"/>
              <a:t>to</a:t>
            </a:r>
            <a:r>
              <a:rPr lang="tr-TR" sz="2000" dirty="0"/>
              <a:t> </a:t>
            </a:r>
            <a:r>
              <a:rPr lang="tr-TR" sz="2000" dirty="0" err="1"/>
              <a:t>chemical</a:t>
            </a:r>
            <a:r>
              <a:rPr lang="tr-TR" sz="2000" dirty="0"/>
              <a:t> </a:t>
            </a:r>
            <a:r>
              <a:rPr lang="tr-TR" sz="2000" dirty="0" err="1"/>
              <a:t>agents</a:t>
            </a:r>
            <a:r>
              <a:rPr lang="tr-TR" sz="2000" dirty="0"/>
              <a:t>.</a:t>
            </a:r>
          </a:p>
          <a:p>
            <a:pPr marL="800100" lvl="1" indent="-342900">
              <a:buFont typeface="Wingdings" panose="05000000000000000000" pitchFamily="2" charset="2"/>
              <a:buChar char="§"/>
            </a:pPr>
            <a:r>
              <a:rPr lang="tr-TR" sz="2000" dirty="0"/>
              <a:t>	</a:t>
            </a:r>
            <a:r>
              <a:rPr lang="tr-TR" sz="2000" dirty="0" err="1"/>
              <a:t>Diseases</a:t>
            </a:r>
            <a:r>
              <a:rPr lang="tr-TR" sz="2000" dirty="0"/>
              <a:t> </a:t>
            </a:r>
            <a:r>
              <a:rPr lang="tr-TR" sz="2000" dirty="0" err="1"/>
              <a:t>due</a:t>
            </a:r>
            <a:r>
              <a:rPr lang="tr-TR" sz="2000" dirty="0"/>
              <a:t> </a:t>
            </a:r>
            <a:r>
              <a:rPr lang="tr-TR" sz="2000" dirty="0" err="1"/>
              <a:t>to</a:t>
            </a:r>
            <a:r>
              <a:rPr lang="tr-TR" sz="2000" dirty="0"/>
              <a:t> </a:t>
            </a:r>
            <a:r>
              <a:rPr lang="tr-TR" sz="2000" dirty="0" err="1"/>
              <a:t>biological</a:t>
            </a:r>
            <a:r>
              <a:rPr lang="tr-TR" sz="2000" dirty="0"/>
              <a:t> </a:t>
            </a:r>
            <a:r>
              <a:rPr lang="tr-TR" sz="2000" dirty="0" err="1"/>
              <a:t>agents</a:t>
            </a:r>
            <a:r>
              <a:rPr lang="tr-TR" sz="2000" dirty="0"/>
              <a:t>.</a:t>
            </a:r>
          </a:p>
          <a:p>
            <a:pPr marL="800100" lvl="1" indent="-342900">
              <a:buFont typeface="Wingdings" panose="05000000000000000000" pitchFamily="2" charset="2"/>
              <a:buChar char="§"/>
            </a:pPr>
            <a:r>
              <a:rPr lang="tr-TR" sz="2000" dirty="0"/>
              <a:t>	</a:t>
            </a:r>
            <a:r>
              <a:rPr lang="tr-TR" sz="2000" dirty="0" err="1"/>
              <a:t>Occupational</a:t>
            </a:r>
            <a:r>
              <a:rPr lang="tr-TR" sz="2000" dirty="0"/>
              <a:t> </a:t>
            </a:r>
            <a:r>
              <a:rPr lang="tr-TR" sz="2000" dirty="0" err="1"/>
              <a:t>cancers</a:t>
            </a:r>
            <a:r>
              <a:rPr lang="tr-TR" sz="2000" dirty="0"/>
              <a:t>.</a:t>
            </a:r>
          </a:p>
          <a:p>
            <a:pPr marL="800100" lvl="1" indent="-342900">
              <a:buFont typeface="Wingdings" panose="05000000000000000000" pitchFamily="2" charset="2"/>
              <a:buChar char="§"/>
            </a:pPr>
            <a:r>
              <a:rPr lang="tr-TR" sz="2000" dirty="0"/>
              <a:t>	</a:t>
            </a:r>
            <a:r>
              <a:rPr lang="tr-TR" sz="2000" dirty="0" err="1"/>
              <a:t>Occupational</a:t>
            </a:r>
            <a:r>
              <a:rPr lang="tr-TR" sz="2000" dirty="0"/>
              <a:t> </a:t>
            </a:r>
            <a:r>
              <a:rPr lang="tr-TR" sz="2000" dirty="0" err="1"/>
              <a:t>dermatitis</a:t>
            </a:r>
            <a:endParaRPr lang="tr-TR" sz="2000" dirty="0"/>
          </a:p>
          <a:p>
            <a:pPr marL="800100" lvl="1" indent="-342900">
              <a:buFont typeface="Wingdings" panose="05000000000000000000" pitchFamily="2" charset="2"/>
              <a:buChar char="§"/>
            </a:pPr>
            <a:r>
              <a:rPr lang="tr-TR" sz="2000" dirty="0"/>
              <a:t>	</a:t>
            </a:r>
            <a:r>
              <a:rPr lang="tr-TR" sz="2000" dirty="0" err="1"/>
              <a:t>Diseases</a:t>
            </a:r>
            <a:r>
              <a:rPr lang="tr-TR" sz="2000" dirty="0"/>
              <a:t> of </a:t>
            </a:r>
            <a:r>
              <a:rPr lang="tr-TR" sz="2000" dirty="0" err="1"/>
              <a:t>psychological</a:t>
            </a:r>
            <a:r>
              <a:rPr lang="tr-TR" sz="2000" dirty="0"/>
              <a:t> </a:t>
            </a:r>
            <a:r>
              <a:rPr lang="tr-TR" sz="2000" dirty="0" err="1"/>
              <a:t>origin</a:t>
            </a:r>
            <a:r>
              <a:rPr lang="tr-TR" sz="2000" dirty="0"/>
              <a:t>.</a:t>
            </a:r>
          </a:p>
        </p:txBody>
      </p:sp>
      <p:pic>
        <p:nvPicPr>
          <p:cNvPr id="1026" name="Picture 2" descr="Accidents in Workplace and Occupational Disease Infograph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5697" y="1803051"/>
            <a:ext cx="4968575" cy="332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86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966F6BDF-14F5-4129-ACC3-84237837F6D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710657" y="1135117"/>
            <a:ext cx="9059917" cy="707886"/>
          </a:xfrm>
          <a:prstGeom prst="rect">
            <a:avLst/>
          </a:prstGeom>
          <a:noFill/>
        </p:spPr>
        <p:txBody>
          <a:bodyPr wrap="square" rtlCol="0">
            <a:spAutoFit/>
          </a:bodyPr>
          <a:lstStyle/>
          <a:p>
            <a:r>
              <a:rPr lang="en-US" sz="2000" b="1" dirty="0"/>
              <a:t>Safety management system developed in accordance with </a:t>
            </a:r>
            <a:r>
              <a:rPr lang="en-US" sz="2000" b="1" dirty="0">
                <a:highlight>
                  <a:srgbClr val="FFFF00"/>
                </a:highlight>
              </a:rPr>
              <a:t>ISO, ILO HSG2</a:t>
            </a:r>
            <a:r>
              <a:rPr lang="en-US" sz="2000" b="1" dirty="0"/>
              <a:t> and other approved standards is based on the following 5 steps: </a:t>
            </a:r>
          </a:p>
        </p:txBody>
      </p:sp>
      <p:pic>
        <p:nvPicPr>
          <p:cNvPr id="3" name="Resim 2"/>
          <p:cNvPicPr>
            <a:picLocks noChangeAspect="1"/>
          </p:cNvPicPr>
          <p:nvPr/>
        </p:nvPicPr>
        <p:blipFill rotWithShape="1">
          <a:blip r:embed="rId4">
            <a:duotone>
              <a:prstClr val="black"/>
              <a:schemeClr val="accent4">
                <a:tint val="45000"/>
                <a:satMod val="400000"/>
              </a:schemeClr>
            </a:duotone>
            <a:extLst>
              <a:ext uri="{BEBA8EAE-BF5A-486C-A8C5-ECC9F3942E4B}">
                <a14:imgProps xmlns:a14="http://schemas.microsoft.com/office/drawing/2010/main">
                  <a14:imgLayer r:embed="rId5">
                    <a14:imgEffect>
                      <a14:sharpenSoften amount="25000"/>
                    </a14:imgEffect>
                  </a14:imgLayer>
                </a14:imgProps>
              </a:ext>
            </a:extLst>
          </a:blip>
          <a:srcRect l="36086" t="48386" r="30581" b="32042"/>
          <a:stretch/>
        </p:blipFill>
        <p:spPr>
          <a:xfrm>
            <a:off x="1168391" y="2003480"/>
            <a:ext cx="8878629" cy="2932387"/>
          </a:xfrm>
          <a:prstGeom prst="rect">
            <a:avLst/>
          </a:prstGeom>
        </p:spPr>
      </p:pic>
    </p:spTree>
    <p:extLst>
      <p:ext uri="{BB962C8B-B14F-4D97-AF65-F5344CB8AC3E}">
        <p14:creationId xmlns:p14="http://schemas.microsoft.com/office/powerpoint/2010/main" val="839659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5173D1A7-CDC0-4D7C-B77F-41F6DD64FA77}"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799808" y="1697203"/>
            <a:ext cx="10923309" cy="3970318"/>
          </a:xfrm>
          <a:prstGeom prst="rect">
            <a:avLst/>
          </a:prstGeom>
        </p:spPr>
        <p:txBody>
          <a:bodyPr wrap="square">
            <a:spAutoFit/>
          </a:bodyPr>
          <a:lstStyle/>
          <a:p>
            <a:r>
              <a:rPr lang="en-US" dirty="0"/>
              <a:t>The first step of management system is called policy. During this stage organizations define main goals and principles/intentions related to occupational </a:t>
            </a:r>
            <a:r>
              <a:rPr lang="tr-TR" dirty="0" err="1"/>
              <a:t>health</a:t>
            </a:r>
            <a:r>
              <a:rPr lang="tr-TR" dirty="0"/>
              <a:t> </a:t>
            </a:r>
            <a:r>
              <a:rPr lang="tr-TR" dirty="0" err="1"/>
              <a:t>and</a:t>
            </a:r>
            <a:r>
              <a:rPr lang="tr-TR" dirty="0"/>
              <a:t> </a:t>
            </a:r>
            <a:r>
              <a:rPr lang="en-US" dirty="0"/>
              <a:t>safety. The goals must be defined in writing – in the form of a small document, which is referred to as </a:t>
            </a:r>
            <a:r>
              <a:rPr lang="en-US" b="1" dirty="0">
                <a:highlight>
                  <a:srgbClr val="FFFF00"/>
                </a:highlight>
              </a:rPr>
              <a:t>Occupational Safety Policy</a:t>
            </a:r>
            <a:r>
              <a:rPr lang="en-US" dirty="0"/>
              <a:t>. Drafting a policy document is the best way to introduce the company’s views related to occupational safety and health. For instance, the company’s occupational safety document might define the following goals: </a:t>
            </a:r>
            <a:endParaRPr lang="tr-TR" dirty="0"/>
          </a:p>
          <a:p>
            <a:pPr marL="285750" indent="-285750">
              <a:buFont typeface="Wingdings" panose="05000000000000000000" pitchFamily="2" charset="2"/>
              <a:buChar char="§"/>
            </a:pPr>
            <a:r>
              <a:rPr lang="en-US" dirty="0"/>
              <a:t>The organization is obliged to protect each employees’ health and safety through preventing accidents, work injuries and occupational diseases. </a:t>
            </a:r>
            <a:endParaRPr lang="tr-TR" dirty="0"/>
          </a:p>
          <a:p>
            <a:pPr marL="285750" indent="-285750">
              <a:buFont typeface="Wingdings" panose="05000000000000000000" pitchFamily="2" charset="2"/>
              <a:buChar char="§"/>
            </a:pPr>
            <a:r>
              <a:rPr lang="en-US" dirty="0"/>
              <a:t>To reduce the number cases of human injury as well as material loss and damage to the environment to the minimum through continuous assessment and control of risks. </a:t>
            </a:r>
            <a:endParaRPr lang="tr-TR" dirty="0"/>
          </a:p>
          <a:p>
            <a:pPr marL="285750" indent="-285750">
              <a:buFont typeface="Wingdings" panose="05000000000000000000" pitchFamily="2" charset="2"/>
              <a:buChar char="§"/>
            </a:pPr>
            <a:r>
              <a:rPr lang="en-US" dirty="0"/>
              <a:t>The company is obliged to ensure involvement of each employee as well as </a:t>
            </a:r>
            <a:r>
              <a:rPr lang="en-US" dirty="0">
                <a:highlight>
                  <a:srgbClr val="FFFF00"/>
                </a:highlight>
              </a:rPr>
              <a:t>provide consultations and trainings </a:t>
            </a:r>
            <a:r>
              <a:rPr lang="en-US" dirty="0"/>
              <a:t>in occupational </a:t>
            </a:r>
            <a:r>
              <a:rPr lang="tr-TR" dirty="0" err="1"/>
              <a:t>health</a:t>
            </a:r>
            <a:r>
              <a:rPr lang="tr-TR" dirty="0"/>
              <a:t> </a:t>
            </a:r>
            <a:r>
              <a:rPr lang="tr-TR" dirty="0" err="1"/>
              <a:t>and</a:t>
            </a:r>
            <a:r>
              <a:rPr lang="tr-TR" dirty="0"/>
              <a:t> </a:t>
            </a:r>
            <a:r>
              <a:rPr lang="en-US" dirty="0"/>
              <a:t>safety. </a:t>
            </a:r>
            <a:endParaRPr lang="tr-TR" dirty="0"/>
          </a:p>
          <a:p>
            <a:pPr marL="285750" indent="-285750">
              <a:buFont typeface="Wingdings" panose="05000000000000000000" pitchFamily="2" charset="2"/>
              <a:buChar char="§"/>
            </a:pPr>
            <a:r>
              <a:rPr lang="en-US" dirty="0"/>
              <a:t>The company is obliged to provide continuous monitoring and improvement of the steps in safety management system. Willingness of the organization to operate in accordance with local laws and regulations. </a:t>
            </a:r>
            <a:endParaRPr lang="tr-TR" dirty="0"/>
          </a:p>
          <a:p>
            <a:pPr marL="285750" indent="-285750">
              <a:buFont typeface="Wingdings" panose="05000000000000000000" pitchFamily="2" charset="2"/>
              <a:buChar char="§"/>
            </a:pPr>
            <a:r>
              <a:rPr lang="en-US" dirty="0"/>
              <a:t>Willingness of the organization to operate in accordance with local laws and regulations. </a:t>
            </a:r>
          </a:p>
        </p:txBody>
      </p:sp>
      <p:sp>
        <p:nvSpPr>
          <p:cNvPr id="3" name="Metin kutusu 2"/>
          <p:cNvSpPr txBox="1"/>
          <p:nvPr/>
        </p:nvSpPr>
        <p:spPr>
          <a:xfrm>
            <a:off x="799808" y="1231823"/>
            <a:ext cx="2346868" cy="400110"/>
          </a:xfrm>
          <a:prstGeom prst="rect">
            <a:avLst/>
          </a:prstGeom>
          <a:noFill/>
        </p:spPr>
        <p:txBody>
          <a:bodyPr wrap="square" rtlCol="0">
            <a:spAutoFit/>
          </a:bodyPr>
          <a:lstStyle/>
          <a:p>
            <a:r>
              <a:rPr lang="tr-TR" sz="2000" b="1" u="sng" dirty="0" err="1">
                <a:highlight>
                  <a:srgbClr val="FFFF00"/>
                </a:highlight>
              </a:rPr>
              <a:t>Policy</a:t>
            </a:r>
            <a:endParaRPr lang="en-US" sz="2000" b="1" u="sng" dirty="0">
              <a:highlight>
                <a:srgbClr val="FFFF00"/>
              </a:highlight>
            </a:endParaRPr>
          </a:p>
        </p:txBody>
      </p:sp>
    </p:spTree>
    <p:extLst>
      <p:ext uri="{BB962C8B-B14F-4D97-AF65-F5344CB8AC3E}">
        <p14:creationId xmlns:p14="http://schemas.microsoft.com/office/powerpoint/2010/main" val="748184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16B4D0F0-D4E1-456E-8C7B-BA7CC4139792}"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969579" y="1853363"/>
            <a:ext cx="9616966" cy="3785652"/>
          </a:xfrm>
          <a:prstGeom prst="rect">
            <a:avLst/>
          </a:prstGeom>
        </p:spPr>
        <p:txBody>
          <a:bodyPr wrap="square">
            <a:spAutoFit/>
          </a:bodyPr>
          <a:lstStyle/>
          <a:p>
            <a:r>
              <a:rPr lang="en-US" sz="2000" dirty="0"/>
              <a:t>During the organizing stage the company defines and develops structure, resources and measures needed to effectively meet the goals identified in the document. During this stage the company </a:t>
            </a:r>
            <a:r>
              <a:rPr lang="en-US" sz="2000" dirty="0">
                <a:highlight>
                  <a:srgbClr val="FFFF00"/>
                </a:highlight>
              </a:rPr>
              <a:t>lays the foundation for effective management of safety processes</a:t>
            </a:r>
            <a:r>
              <a:rPr lang="en-US" sz="2000" dirty="0"/>
              <a:t>. Without a strong foundation the processes will fail. </a:t>
            </a:r>
            <a:r>
              <a:rPr lang="en-US" sz="2000" dirty="0">
                <a:highlight>
                  <a:srgbClr val="800000"/>
                </a:highlight>
              </a:rPr>
              <a:t>For this reason it is vitally important to accurately and carefully manage processes at this stage.</a:t>
            </a:r>
            <a:endParaRPr lang="tr-TR" sz="2000" dirty="0">
              <a:highlight>
                <a:srgbClr val="800000"/>
              </a:highlight>
            </a:endParaRPr>
          </a:p>
          <a:p>
            <a:r>
              <a:rPr lang="en-US" sz="2000" dirty="0"/>
              <a:t>During the organizing stage the company must introduce and implement the following processes: </a:t>
            </a:r>
            <a:endParaRPr lang="tr-TR" sz="2000" dirty="0"/>
          </a:p>
          <a:p>
            <a:pPr marL="342900" indent="-342900">
              <a:buFont typeface="Wingdings" panose="05000000000000000000" pitchFamily="2" charset="2"/>
              <a:buChar char="§"/>
            </a:pPr>
            <a:r>
              <a:rPr lang="en-US" sz="2000" dirty="0">
                <a:highlight>
                  <a:srgbClr val="FF00FF"/>
                </a:highlight>
              </a:rPr>
              <a:t>Define duties and responsibilities of employees</a:t>
            </a:r>
            <a:r>
              <a:rPr lang="tr-TR" sz="2000" dirty="0">
                <a:highlight>
                  <a:srgbClr val="FF00FF"/>
                </a:highlight>
              </a:rPr>
              <a:t>.</a:t>
            </a:r>
          </a:p>
          <a:p>
            <a:pPr marL="342900" indent="-342900">
              <a:buFont typeface="Wingdings" panose="05000000000000000000" pitchFamily="2" charset="2"/>
              <a:buChar char="§"/>
            </a:pPr>
            <a:r>
              <a:rPr lang="en-US" sz="2000" dirty="0"/>
              <a:t>To determine the necessary competence</a:t>
            </a:r>
            <a:r>
              <a:rPr lang="tr-TR" sz="2000" dirty="0"/>
              <a:t> (yeterlilik)</a:t>
            </a:r>
            <a:r>
              <a:rPr lang="en-US" sz="2000" dirty="0"/>
              <a:t> for performing work and provide appropriate trainings/sessions</a:t>
            </a:r>
            <a:r>
              <a:rPr lang="tr-TR" sz="2000" dirty="0"/>
              <a:t>.</a:t>
            </a:r>
          </a:p>
          <a:p>
            <a:pPr marL="342900" indent="-342900">
              <a:buFont typeface="Wingdings" panose="05000000000000000000" pitchFamily="2" charset="2"/>
              <a:buChar char="§"/>
            </a:pPr>
            <a:r>
              <a:rPr lang="en-US" sz="2000" dirty="0">
                <a:highlight>
                  <a:srgbClr val="FFFF00"/>
                </a:highlight>
              </a:rPr>
              <a:t>To draft documents (action plan) of Occupational Safety and Health</a:t>
            </a:r>
            <a:r>
              <a:rPr lang="tr-TR" sz="2000" dirty="0">
                <a:highlight>
                  <a:srgbClr val="FFFF00"/>
                </a:highlight>
              </a:rPr>
              <a:t>.</a:t>
            </a:r>
          </a:p>
          <a:p>
            <a:pPr marL="342900" indent="-342900">
              <a:buFont typeface="Wingdings" panose="05000000000000000000" pitchFamily="2" charset="2"/>
              <a:buChar char="§"/>
            </a:pPr>
            <a:r>
              <a:rPr lang="en-US" sz="2000" dirty="0"/>
              <a:t>To define and introduce ways of communication</a:t>
            </a:r>
            <a:r>
              <a:rPr lang="tr-TR" sz="2000" dirty="0"/>
              <a:t>.</a:t>
            </a:r>
            <a:endParaRPr lang="en-US" sz="2000" dirty="0"/>
          </a:p>
        </p:txBody>
      </p:sp>
      <p:sp>
        <p:nvSpPr>
          <p:cNvPr id="3" name="Metin kutusu 2"/>
          <p:cNvSpPr txBox="1"/>
          <p:nvPr/>
        </p:nvSpPr>
        <p:spPr>
          <a:xfrm>
            <a:off x="1198179" y="1271752"/>
            <a:ext cx="3699642" cy="400110"/>
          </a:xfrm>
          <a:prstGeom prst="rect">
            <a:avLst/>
          </a:prstGeom>
          <a:noFill/>
        </p:spPr>
        <p:txBody>
          <a:bodyPr wrap="square" rtlCol="0">
            <a:spAutoFit/>
          </a:bodyPr>
          <a:lstStyle/>
          <a:p>
            <a:r>
              <a:rPr lang="tr-TR" sz="2000" b="1" u="sng" dirty="0" err="1">
                <a:highlight>
                  <a:srgbClr val="FFFF00"/>
                </a:highlight>
              </a:rPr>
              <a:t>Organizing</a:t>
            </a:r>
            <a:endParaRPr lang="en-US" sz="2000" b="1" u="sng" dirty="0">
              <a:highlight>
                <a:srgbClr val="FFFF00"/>
              </a:highlight>
            </a:endParaRPr>
          </a:p>
        </p:txBody>
      </p:sp>
    </p:spTree>
    <p:extLst>
      <p:ext uri="{BB962C8B-B14F-4D97-AF65-F5344CB8AC3E}">
        <p14:creationId xmlns:p14="http://schemas.microsoft.com/office/powerpoint/2010/main" val="3860302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4208297-92A6-4CED-886E-058DA6AC8203}"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1145628" y="1987904"/>
            <a:ext cx="9532883" cy="3785652"/>
          </a:xfrm>
          <a:prstGeom prst="rect">
            <a:avLst/>
          </a:prstGeom>
        </p:spPr>
        <p:txBody>
          <a:bodyPr wrap="square">
            <a:spAutoFit/>
          </a:bodyPr>
          <a:lstStyle/>
          <a:p>
            <a:r>
              <a:rPr lang="en-US" sz="2000" dirty="0"/>
              <a:t>At this stage the company puts all the principles into practice that were developed during previous stages, </a:t>
            </a:r>
            <a:r>
              <a:rPr lang="en-US" sz="2000" dirty="0">
                <a:highlight>
                  <a:srgbClr val="008080"/>
                </a:highlight>
              </a:rPr>
              <a:t>identifies hazards</a:t>
            </a:r>
            <a:r>
              <a:rPr lang="en-US" sz="2000" dirty="0"/>
              <a:t>, </a:t>
            </a:r>
            <a:r>
              <a:rPr lang="en-US" sz="2000" dirty="0">
                <a:highlight>
                  <a:srgbClr val="008080"/>
                </a:highlight>
              </a:rPr>
              <a:t>assesses risks </a:t>
            </a:r>
            <a:r>
              <a:rPr lang="en-US" sz="2000" dirty="0"/>
              <a:t>on a regular basis and introduces relevant control mechanisms, in addition, </a:t>
            </a:r>
            <a:r>
              <a:rPr lang="en-US" sz="2000" dirty="0">
                <a:highlight>
                  <a:srgbClr val="008080"/>
                </a:highlight>
              </a:rPr>
              <a:t>plans and performs works and supervises their proper completion</a:t>
            </a:r>
            <a:r>
              <a:rPr lang="en-US" sz="2000" dirty="0"/>
              <a:t>. </a:t>
            </a:r>
            <a:r>
              <a:rPr lang="en-US" sz="2000" dirty="0">
                <a:highlight>
                  <a:srgbClr val="FFFF00"/>
                </a:highlight>
              </a:rPr>
              <a:t>This stage of management system requires the biggest amount of work</a:t>
            </a:r>
            <a:r>
              <a:rPr lang="en-US" sz="2000" dirty="0"/>
              <a:t>. In fact, all scheduled works are performed now. In addition, the company </a:t>
            </a:r>
            <a:r>
              <a:rPr lang="en-US" sz="2000" dirty="0">
                <a:highlight>
                  <a:srgbClr val="FFFF00"/>
                </a:highlight>
              </a:rPr>
              <a:t>monitors,</a:t>
            </a:r>
            <a:r>
              <a:rPr lang="en-US" sz="2000" dirty="0"/>
              <a:t> </a:t>
            </a:r>
            <a:r>
              <a:rPr lang="en-US" sz="2000" dirty="0">
                <a:highlight>
                  <a:srgbClr val="FFFF00"/>
                </a:highlight>
              </a:rPr>
              <a:t>examines, detects and eliminates errors </a:t>
            </a:r>
            <a:r>
              <a:rPr lang="en-US" sz="2000" dirty="0"/>
              <a:t>and faults on a regular basis; moreover, collects statistical data (KPI). </a:t>
            </a:r>
            <a:endParaRPr lang="tr-TR" sz="2000" dirty="0"/>
          </a:p>
          <a:p>
            <a:r>
              <a:rPr lang="en-US" sz="2000" dirty="0"/>
              <a:t>At the stage of planning and implementation the following steps must be taken:</a:t>
            </a:r>
            <a:endParaRPr lang="tr-TR" sz="2000" dirty="0"/>
          </a:p>
          <a:p>
            <a:pPr marL="800100" lvl="1" indent="-342900">
              <a:buFont typeface="Wingdings" panose="05000000000000000000" pitchFamily="2" charset="2"/>
              <a:buChar char="§"/>
            </a:pPr>
            <a:r>
              <a:rPr lang="en-US" sz="2000" dirty="0">
                <a:highlight>
                  <a:srgbClr val="FFFF00"/>
                </a:highlight>
              </a:rPr>
              <a:t>Schedule and perform Works</a:t>
            </a:r>
            <a:r>
              <a:rPr lang="tr-TR" sz="2000" dirty="0">
                <a:highlight>
                  <a:srgbClr val="FFFF00"/>
                </a:highlight>
              </a:rPr>
              <a:t>.</a:t>
            </a:r>
          </a:p>
          <a:p>
            <a:pPr marL="800100" lvl="1" indent="-342900">
              <a:buFont typeface="Wingdings" panose="05000000000000000000" pitchFamily="2" charset="2"/>
              <a:buChar char="§"/>
            </a:pPr>
            <a:r>
              <a:rPr lang="en-US" sz="2000" dirty="0">
                <a:highlight>
                  <a:srgbClr val="FFFF00"/>
                </a:highlight>
              </a:rPr>
              <a:t>Identify hazards and assess risks</a:t>
            </a:r>
            <a:r>
              <a:rPr lang="tr-TR" sz="2000" dirty="0"/>
              <a:t>.</a:t>
            </a:r>
          </a:p>
          <a:p>
            <a:pPr marL="800100" lvl="1" indent="-342900">
              <a:buFont typeface="Wingdings" panose="05000000000000000000" pitchFamily="2" charset="2"/>
              <a:buChar char="§"/>
            </a:pPr>
            <a:r>
              <a:rPr lang="en-US" sz="2000" dirty="0">
                <a:highlight>
                  <a:srgbClr val="FFFF00"/>
                </a:highlight>
              </a:rPr>
              <a:t>Supervise ongoing Works</a:t>
            </a:r>
            <a:r>
              <a:rPr lang="tr-TR" sz="2000" dirty="0">
                <a:highlight>
                  <a:srgbClr val="FFFF00"/>
                </a:highlight>
              </a:rPr>
              <a:t>.</a:t>
            </a:r>
          </a:p>
          <a:p>
            <a:pPr marL="800100" lvl="1" indent="-342900">
              <a:buFont typeface="Wingdings" panose="05000000000000000000" pitchFamily="2" charset="2"/>
              <a:buChar char="§"/>
            </a:pPr>
            <a:r>
              <a:rPr lang="en-US" sz="2000" dirty="0">
                <a:highlight>
                  <a:srgbClr val="FFFF00"/>
                </a:highlight>
              </a:rPr>
              <a:t>Collect occupational safety data - Key Performance Indication (KPI)</a:t>
            </a:r>
          </a:p>
        </p:txBody>
      </p:sp>
      <p:sp>
        <p:nvSpPr>
          <p:cNvPr id="3" name="Metin kutusu 2"/>
          <p:cNvSpPr txBox="1"/>
          <p:nvPr/>
        </p:nvSpPr>
        <p:spPr>
          <a:xfrm>
            <a:off x="1145628" y="1324303"/>
            <a:ext cx="3668110" cy="400110"/>
          </a:xfrm>
          <a:prstGeom prst="rect">
            <a:avLst/>
          </a:prstGeom>
          <a:noFill/>
        </p:spPr>
        <p:txBody>
          <a:bodyPr wrap="square" rtlCol="0">
            <a:spAutoFit/>
          </a:bodyPr>
          <a:lstStyle/>
          <a:p>
            <a:r>
              <a:rPr lang="tr-TR" sz="2000" b="1" u="sng" dirty="0">
                <a:highlight>
                  <a:srgbClr val="FFFF00"/>
                </a:highlight>
              </a:rPr>
              <a:t>Planning </a:t>
            </a:r>
            <a:r>
              <a:rPr lang="tr-TR" sz="2000" b="1" u="sng" dirty="0" err="1">
                <a:highlight>
                  <a:srgbClr val="FFFF00"/>
                </a:highlight>
              </a:rPr>
              <a:t>and</a:t>
            </a:r>
            <a:r>
              <a:rPr lang="tr-TR" sz="2000" b="1" u="sng" dirty="0">
                <a:highlight>
                  <a:srgbClr val="FFFF00"/>
                </a:highlight>
              </a:rPr>
              <a:t> </a:t>
            </a:r>
            <a:r>
              <a:rPr lang="tr-TR" sz="2000" b="1" u="sng" dirty="0" err="1">
                <a:highlight>
                  <a:srgbClr val="FFFF00"/>
                </a:highlight>
              </a:rPr>
              <a:t>Implementation</a:t>
            </a:r>
            <a:endParaRPr lang="en-US" sz="2000" b="1" u="sng" dirty="0">
              <a:highlight>
                <a:srgbClr val="FFFF00"/>
              </a:highlight>
            </a:endParaRPr>
          </a:p>
        </p:txBody>
      </p:sp>
    </p:spTree>
    <p:extLst>
      <p:ext uri="{BB962C8B-B14F-4D97-AF65-F5344CB8AC3E}">
        <p14:creationId xmlns:p14="http://schemas.microsoft.com/office/powerpoint/2010/main" val="878596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BA3A8778-004C-48A3-A484-FF26B598F834}"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830317" y="1997839"/>
            <a:ext cx="9616450" cy="2862322"/>
          </a:xfrm>
          <a:prstGeom prst="rect">
            <a:avLst/>
          </a:prstGeom>
        </p:spPr>
        <p:txBody>
          <a:bodyPr wrap="square">
            <a:spAutoFit/>
          </a:bodyPr>
          <a:lstStyle/>
          <a:p>
            <a:r>
              <a:rPr lang="en-US" sz="2000" dirty="0"/>
              <a:t>At this stage of management system, through monitoring, </a:t>
            </a:r>
            <a:r>
              <a:rPr lang="en-US" sz="2000" dirty="0">
                <a:highlight>
                  <a:srgbClr val="00FF00"/>
                </a:highlight>
              </a:rPr>
              <a:t>collecting and assessing statistical data </a:t>
            </a:r>
            <a:r>
              <a:rPr lang="en-US" sz="2000" dirty="0"/>
              <a:t>the company determines to what extent the company goals and intentions coincide with the final results and completed works. </a:t>
            </a:r>
            <a:endParaRPr lang="tr-TR" sz="2000" dirty="0"/>
          </a:p>
          <a:p>
            <a:r>
              <a:rPr lang="en-US" sz="2000" dirty="0"/>
              <a:t>At this stage of management system the company studies all the statistical data of the past period (year, project) and through the engagement of top management discusses system faults in safety processes and improvement plan. </a:t>
            </a:r>
            <a:endParaRPr lang="tr-TR" sz="2000" dirty="0"/>
          </a:p>
          <a:p>
            <a:r>
              <a:rPr lang="en-US" sz="2000" dirty="0"/>
              <a:t>Two main activities are carried out at this level:</a:t>
            </a:r>
            <a:endParaRPr lang="tr-TR" sz="2000" dirty="0"/>
          </a:p>
          <a:p>
            <a:pPr marL="800100" lvl="1" indent="-342900">
              <a:buFont typeface="Wingdings" panose="05000000000000000000" pitchFamily="2" charset="2"/>
              <a:buChar char="§"/>
            </a:pPr>
            <a:r>
              <a:rPr lang="en-US" sz="2000" dirty="0">
                <a:highlight>
                  <a:srgbClr val="00FF00"/>
                </a:highlight>
              </a:rPr>
              <a:t>Monitoring, Assessment and Analysis of Key Performance Indicator (KPI)</a:t>
            </a:r>
            <a:r>
              <a:rPr lang="tr-TR" sz="2000" dirty="0">
                <a:highlight>
                  <a:srgbClr val="00FF00"/>
                </a:highlight>
              </a:rPr>
              <a:t>.</a:t>
            </a:r>
          </a:p>
          <a:p>
            <a:pPr marL="800100" lvl="1" indent="-342900">
              <a:buFont typeface="Wingdings" panose="05000000000000000000" pitchFamily="2" charset="2"/>
              <a:buChar char="§"/>
            </a:pPr>
            <a:r>
              <a:rPr lang="en-US" sz="2000" dirty="0"/>
              <a:t>Analysis of the causes of incidents that have been reported and studied</a:t>
            </a:r>
            <a:r>
              <a:rPr lang="tr-TR" sz="2000" dirty="0"/>
              <a:t>.</a:t>
            </a:r>
            <a:endParaRPr lang="en-US" sz="2000" dirty="0"/>
          </a:p>
        </p:txBody>
      </p:sp>
      <p:sp>
        <p:nvSpPr>
          <p:cNvPr id="3" name="Metin kutusu 2"/>
          <p:cNvSpPr txBox="1"/>
          <p:nvPr/>
        </p:nvSpPr>
        <p:spPr>
          <a:xfrm>
            <a:off x="767255" y="1145628"/>
            <a:ext cx="4214648" cy="400110"/>
          </a:xfrm>
          <a:prstGeom prst="rect">
            <a:avLst/>
          </a:prstGeom>
          <a:noFill/>
        </p:spPr>
        <p:txBody>
          <a:bodyPr wrap="square" rtlCol="0">
            <a:spAutoFit/>
          </a:bodyPr>
          <a:lstStyle/>
          <a:p>
            <a:r>
              <a:rPr lang="tr-TR" sz="2000" b="1" u="sng" dirty="0" err="1">
                <a:highlight>
                  <a:srgbClr val="FFFF00"/>
                </a:highlight>
              </a:rPr>
              <a:t>Assessment</a:t>
            </a:r>
            <a:r>
              <a:rPr lang="tr-TR" sz="2000" b="1" u="sng" dirty="0">
                <a:highlight>
                  <a:srgbClr val="FFFF00"/>
                </a:highlight>
              </a:rPr>
              <a:t> of Works </a:t>
            </a:r>
            <a:endParaRPr lang="en-US" sz="2000" b="1" u="sng" dirty="0">
              <a:highlight>
                <a:srgbClr val="FFFF00"/>
              </a:highlight>
            </a:endParaRPr>
          </a:p>
        </p:txBody>
      </p:sp>
    </p:spTree>
    <p:extLst>
      <p:ext uri="{BB962C8B-B14F-4D97-AF65-F5344CB8AC3E}">
        <p14:creationId xmlns:p14="http://schemas.microsoft.com/office/powerpoint/2010/main" val="2697395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80761E41-5D86-4131-89DC-918B53F821A6}"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765725" y="1732175"/>
            <a:ext cx="10660550" cy="3693319"/>
          </a:xfrm>
          <a:prstGeom prst="rect">
            <a:avLst/>
          </a:prstGeom>
        </p:spPr>
        <p:txBody>
          <a:bodyPr wrap="square">
            <a:spAutoFit/>
          </a:bodyPr>
          <a:lstStyle/>
          <a:p>
            <a:r>
              <a:rPr lang="en-US" dirty="0"/>
              <a:t>No matter how successfully the company implements the first four stages of safety management system, there will always be some faults. If the company has difficulties detecting faults and does not pay much attention or moreover, sometimes completely ignores their existence, there might be 2 serious problems in the company:</a:t>
            </a:r>
            <a:endParaRPr lang="tr-TR" dirty="0"/>
          </a:p>
          <a:p>
            <a:pPr marL="742950" lvl="1" indent="-285750">
              <a:buFont typeface="Wingdings" panose="05000000000000000000" pitchFamily="2" charset="2"/>
              <a:buChar char="§"/>
            </a:pPr>
            <a:r>
              <a:rPr lang="en-US" dirty="0">
                <a:highlight>
                  <a:srgbClr val="FFFF00"/>
                </a:highlight>
              </a:rPr>
              <a:t>There is a lack of relevant competence to detect faults.</a:t>
            </a:r>
            <a:endParaRPr lang="tr-TR" dirty="0">
              <a:highlight>
                <a:srgbClr val="FFFF00"/>
              </a:highlight>
            </a:endParaRPr>
          </a:p>
          <a:p>
            <a:pPr marL="742950" lvl="1" indent="-285750">
              <a:buFont typeface="Wingdings" panose="05000000000000000000" pitchFamily="2" charset="2"/>
              <a:buChar char="§"/>
            </a:pPr>
            <a:r>
              <a:rPr lang="en-US" dirty="0">
                <a:highlight>
                  <a:srgbClr val="FFFF00"/>
                </a:highlight>
              </a:rPr>
              <a:t>Faults are detected but not reported to decision makers in the company</a:t>
            </a:r>
            <a:r>
              <a:rPr lang="tr-TR" dirty="0">
                <a:highlight>
                  <a:srgbClr val="FFFF00"/>
                </a:highlight>
              </a:rPr>
              <a:t>.</a:t>
            </a:r>
          </a:p>
          <a:p>
            <a:endParaRPr lang="tr-TR" dirty="0"/>
          </a:p>
          <a:p>
            <a:r>
              <a:rPr lang="tr-TR" dirty="0"/>
              <a:t>E</a:t>
            </a:r>
            <a:r>
              <a:rPr lang="en-US" dirty="0" err="1"/>
              <a:t>ven</a:t>
            </a:r>
            <a:r>
              <a:rPr lang="en-US" dirty="0"/>
              <a:t> the perfect management system</a:t>
            </a:r>
            <a:r>
              <a:rPr lang="tr-TR" dirty="0"/>
              <a:t>s</a:t>
            </a:r>
            <a:r>
              <a:rPr lang="en-US" dirty="0"/>
              <a:t> ha</a:t>
            </a:r>
            <a:r>
              <a:rPr lang="tr-TR" dirty="0"/>
              <a:t>ve</a:t>
            </a:r>
            <a:r>
              <a:rPr lang="en-US" dirty="0"/>
              <a:t> some defects. Detection and improvement is the key to strengthening and developing reporting culture of occupational safety. One of the main components of management system is its cyclic character and possibility for continuous development. </a:t>
            </a:r>
            <a:endParaRPr lang="tr-TR" dirty="0"/>
          </a:p>
          <a:p>
            <a:r>
              <a:rPr lang="en-US" dirty="0"/>
              <a:t>At the stage of improvement management team along with occupational representatives or department discuss the faults detected during the stage of completed work assessment and analyze statistical data that must be definitely improved in the future. Discussions must be followed by relevant recommendations and fulfilment of these recommendations will ensure future improvement of safety management system. </a:t>
            </a:r>
          </a:p>
        </p:txBody>
      </p:sp>
      <p:sp>
        <p:nvSpPr>
          <p:cNvPr id="3" name="Metin kutusu 2"/>
          <p:cNvSpPr txBox="1"/>
          <p:nvPr/>
        </p:nvSpPr>
        <p:spPr>
          <a:xfrm>
            <a:off x="765725" y="1223467"/>
            <a:ext cx="4352813" cy="400110"/>
          </a:xfrm>
          <a:prstGeom prst="rect">
            <a:avLst/>
          </a:prstGeom>
          <a:noFill/>
        </p:spPr>
        <p:txBody>
          <a:bodyPr wrap="square" rtlCol="0">
            <a:spAutoFit/>
          </a:bodyPr>
          <a:lstStyle/>
          <a:p>
            <a:r>
              <a:rPr lang="tr-TR" sz="2000" b="1" u="sng" dirty="0" err="1">
                <a:highlight>
                  <a:srgbClr val="FFFF00"/>
                </a:highlight>
              </a:rPr>
              <a:t>Improvemen</a:t>
            </a:r>
            <a:r>
              <a:rPr lang="tr-TR" dirty="0" err="1">
                <a:highlight>
                  <a:srgbClr val="FFFF00"/>
                </a:highlight>
              </a:rPr>
              <a:t>t</a:t>
            </a:r>
            <a:endParaRPr lang="en-US" dirty="0">
              <a:highlight>
                <a:srgbClr val="FFFF00"/>
              </a:highlight>
            </a:endParaRPr>
          </a:p>
        </p:txBody>
      </p:sp>
    </p:spTree>
    <p:extLst>
      <p:ext uri="{BB962C8B-B14F-4D97-AF65-F5344CB8AC3E}">
        <p14:creationId xmlns:p14="http://schemas.microsoft.com/office/powerpoint/2010/main" val="895099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258DF28-3078-280E-A0E0-C15864C6838C}"/>
              </a:ext>
            </a:extLst>
          </p:cNvPr>
          <p:cNvSpPr>
            <a:spLocks noGrp="1"/>
          </p:cNvSpPr>
          <p:nvPr>
            <p:ph type="body" sz="half" idx="2"/>
          </p:nvPr>
        </p:nvSpPr>
        <p:spPr>
          <a:xfrm>
            <a:off x="1563996" y="1257299"/>
            <a:ext cx="3932237" cy="3943962"/>
          </a:xfrm>
          <a:ln w="57150">
            <a:solidFill>
              <a:srgbClr val="000000"/>
            </a:solidFill>
          </a:ln>
        </p:spPr>
        <p:style>
          <a:lnRef idx="2">
            <a:schemeClr val="accent4"/>
          </a:lnRef>
          <a:fillRef idx="1">
            <a:schemeClr val="lt1"/>
          </a:fillRef>
          <a:effectRef idx="0">
            <a:schemeClr val="accent4"/>
          </a:effectRef>
          <a:fontRef idx="minor">
            <a:schemeClr val="dk1"/>
          </a:fontRef>
        </p:style>
        <p:txBody>
          <a:bodyPr anchor="ctr"/>
          <a:lstStyle/>
          <a:p>
            <a:endParaRPr lang="tr-TR" dirty="0"/>
          </a:p>
          <a:p>
            <a:endParaRPr lang="tr-TR" dirty="0"/>
          </a:p>
          <a:p>
            <a:r>
              <a:rPr lang="tr-TR" sz="2000" b="1" u="sng" dirty="0"/>
              <a:t>LECTURE INFORMATION</a:t>
            </a:r>
          </a:p>
          <a:p>
            <a:endParaRPr lang="tr-TR" dirty="0"/>
          </a:p>
          <a:p>
            <a:r>
              <a:rPr lang="tr-TR" b="1" dirty="0"/>
              <a:t>LECTURE HOURS    </a:t>
            </a:r>
            <a:r>
              <a:rPr lang="tr-TR" dirty="0"/>
              <a:t>: MONDAY 17:30 – 18:15</a:t>
            </a:r>
          </a:p>
          <a:p>
            <a:r>
              <a:rPr lang="tr-TR" b="1" dirty="0"/>
              <a:t>WORKING HOURS </a:t>
            </a:r>
            <a:r>
              <a:rPr lang="tr-TR" dirty="0"/>
              <a:t>: TUESDAY  17:30 – 18:15</a:t>
            </a:r>
          </a:p>
          <a:p>
            <a:r>
              <a:rPr lang="tr-TR" b="1" dirty="0">
                <a:solidFill>
                  <a:srgbClr val="C00000"/>
                </a:solidFill>
              </a:rPr>
              <a:t>ONLINE LECTURE PLATFORM WILL BE ANNOUNCED</a:t>
            </a:r>
          </a:p>
          <a:p>
            <a:r>
              <a:rPr lang="tr-TR" b="1" dirty="0">
                <a:solidFill>
                  <a:srgbClr val="C00000"/>
                </a:solidFill>
              </a:rPr>
              <a:t>IN CLASS EXAMINATIONS</a:t>
            </a:r>
          </a:p>
          <a:p>
            <a:r>
              <a:rPr lang="tr-TR" b="1" dirty="0"/>
              <a:t>MOBILE </a:t>
            </a:r>
            <a:r>
              <a:rPr lang="tr-TR" dirty="0"/>
              <a:t>: 0532 345 8641</a:t>
            </a:r>
          </a:p>
          <a:p>
            <a:r>
              <a:rPr lang="tr-TR" b="1" dirty="0"/>
              <a:t>E-MAIL</a:t>
            </a:r>
            <a:r>
              <a:rPr lang="tr-TR" dirty="0"/>
              <a:t>   : </a:t>
            </a:r>
            <a:r>
              <a:rPr lang="tr-TR" dirty="0">
                <a:hlinkClick r:id="rId3"/>
              </a:rPr>
              <a:t>julidezeynep@gmail.com</a:t>
            </a:r>
            <a:endParaRPr lang="tr-TR" dirty="0"/>
          </a:p>
          <a:p>
            <a:endParaRPr lang="tr-TR" dirty="0"/>
          </a:p>
          <a:p>
            <a:endParaRPr lang="tr-TR" dirty="0"/>
          </a:p>
          <a:p>
            <a:endParaRPr lang="tr-TR" dirty="0"/>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graphicFrame>
        <p:nvGraphicFramePr>
          <p:cNvPr id="13" name="Table 13">
            <a:extLst>
              <a:ext uri="{FF2B5EF4-FFF2-40B4-BE49-F238E27FC236}">
                <a16:creationId xmlns:a16="http://schemas.microsoft.com/office/drawing/2014/main" id="{1D108149-B6A3-D1BC-F0D6-DC87EBE3769F}"/>
              </a:ext>
            </a:extLst>
          </p:cNvPr>
          <p:cNvGraphicFramePr>
            <a:graphicFrameLocks noGrp="1"/>
          </p:cNvGraphicFramePr>
          <p:nvPr>
            <p:ph idx="1"/>
            <p:extLst>
              <p:ext uri="{D42A27DB-BD31-4B8C-83A1-F6EECF244321}">
                <p14:modId xmlns:p14="http://schemas.microsoft.com/office/powerpoint/2010/main" val="1663010864"/>
              </p:ext>
            </p:extLst>
          </p:nvPr>
        </p:nvGraphicFramePr>
        <p:xfrm>
          <a:off x="6695768" y="1257299"/>
          <a:ext cx="3677263" cy="3943962"/>
        </p:xfrm>
        <a:graphic>
          <a:graphicData uri="http://schemas.openxmlformats.org/drawingml/2006/table">
            <a:tbl>
              <a:tblPr firstRow="1" bandRow="1">
                <a:effectLst>
                  <a:outerShdw blurRad="50800" dist="50800" dir="5400000" algn="ctr" rotWithShape="0">
                    <a:srgbClr val="000000"/>
                  </a:outerShdw>
                </a:effectLst>
                <a:tableStyleId>{073A0DAA-6AF3-43AB-8588-CEC1D06C72B9}</a:tableStyleId>
              </a:tblPr>
              <a:tblGrid>
                <a:gridCol w="3677263">
                  <a:extLst>
                    <a:ext uri="{9D8B030D-6E8A-4147-A177-3AD203B41FA5}">
                      <a16:colId xmlns:a16="http://schemas.microsoft.com/office/drawing/2014/main" val="250811928"/>
                    </a:ext>
                  </a:extLst>
                </a:gridCol>
              </a:tblGrid>
              <a:tr h="438218">
                <a:tc>
                  <a:txBody>
                    <a:bodyPr/>
                    <a:lstStyle/>
                    <a:p>
                      <a:r>
                        <a:rPr lang="tr-TR" sz="2000" dirty="0"/>
                        <a:t>SUBJECTS</a:t>
                      </a:r>
                    </a:p>
                  </a:txBody>
                  <a:tcPr anchor="ctr"/>
                </a:tc>
                <a:extLst>
                  <a:ext uri="{0D108BD9-81ED-4DB2-BD59-A6C34878D82A}">
                    <a16:rowId xmlns:a16="http://schemas.microsoft.com/office/drawing/2014/main" val="4394815"/>
                  </a:ext>
                </a:extLst>
              </a:tr>
              <a:tr h="438218">
                <a:tc>
                  <a:txBody>
                    <a:bodyPr/>
                    <a:lstStyle/>
                    <a:p>
                      <a:r>
                        <a:rPr lang="tr-TR" dirty="0"/>
                        <a:t>OHS TERMINOLOGY &amp; HISTORY</a:t>
                      </a:r>
                    </a:p>
                  </a:txBody>
                  <a:tcPr anchor="ctr"/>
                </a:tc>
                <a:extLst>
                  <a:ext uri="{0D108BD9-81ED-4DB2-BD59-A6C34878D82A}">
                    <a16:rowId xmlns:a16="http://schemas.microsoft.com/office/drawing/2014/main" val="73157350"/>
                  </a:ext>
                </a:extLst>
              </a:tr>
              <a:tr h="438218">
                <a:tc>
                  <a:txBody>
                    <a:bodyPr/>
                    <a:lstStyle/>
                    <a:p>
                      <a:r>
                        <a:rPr lang="tr-TR" dirty="0"/>
                        <a:t>WORKPLACE HAZARDS</a:t>
                      </a:r>
                    </a:p>
                  </a:txBody>
                  <a:tcPr anchor="ctr"/>
                </a:tc>
                <a:extLst>
                  <a:ext uri="{0D108BD9-81ED-4DB2-BD59-A6C34878D82A}">
                    <a16:rowId xmlns:a16="http://schemas.microsoft.com/office/drawing/2014/main" val="1157175480"/>
                  </a:ext>
                </a:extLst>
              </a:tr>
              <a:tr h="438218">
                <a:tc>
                  <a:txBody>
                    <a:bodyPr/>
                    <a:lstStyle/>
                    <a:p>
                      <a:r>
                        <a:rPr lang="tr-TR" dirty="0"/>
                        <a:t>RISK ASSESSMENT</a:t>
                      </a:r>
                    </a:p>
                  </a:txBody>
                  <a:tcPr anchor="ctr"/>
                </a:tc>
                <a:extLst>
                  <a:ext uri="{0D108BD9-81ED-4DB2-BD59-A6C34878D82A}">
                    <a16:rowId xmlns:a16="http://schemas.microsoft.com/office/drawing/2014/main" val="3591093286"/>
                  </a:ext>
                </a:extLst>
              </a:tr>
              <a:tr h="438218">
                <a:tc>
                  <a:txBody>
                    <a:bodyPr/>
                    <a:lstStyle/>
                    <a:p>
                      <a:r>
                        <a:rPr lang="tr-TR" dirty="0"/>
                        <a:t>ACCIDENT INVESTIGATION</a:t>
                      </a:r>
                    </a:p>
                  </a:txBody>
                  <a:tcPr anchor="ctr"/>
                </a:tc>
                <a:extLst>
                  <a:ext uri="{0D108BD9-81ED-4DB2-BD59-A6C34878D82A}">
                    <a16:rowId xmlns:a16="http://schemas.microsoft.com/office/drawing/2014/main" val="599115332"/>
                  </a:ext>
                </a:extLst>
              </a:tr>
              <a:tr h="438218">
                <a:tc>
                  <a:txBody>
                    <a:bodyPr/>
                    <a:lstStyle/>
                    <a:p>
                      <a:r>
                        <a:rPr lang="tr-TR" dirty="0"/>
                        <a:t>INDUSTRIAL HYGIENE</a:t>
                      </a:r>
                    </a:p>
                  </a:txBody>
                  <a:tcPr anchor="ctr"/>
                </a:tc>
                <a:extLst>
                  <a:ext uri="{0D108BD9-81ED-4DB2-BD59-A6C34878D82A}">
                    <a16:rowId xmlns:a16="http://schemas.microsoft.com/office/drawing/2014/main" val="2458027462"/>
                  </a:ext>
                </a:extLst>
              </a:tr>
              <a:tr h="438218">
                <a:tc>
                  <a:txBody>
                    <a:bodyPr/>
                    <a:lstStyle/>
                    <a:p>
                      <a:r>
                        <a:rPr lang="tr-TR" dirty="0"/>
                        <a:t>OHS LAWS, CODES &amp; REGULATIONS</a:t>
                      </a:r>
                    </a:p>
                  </a:txBody>
                  <a:tcPr anchor="ctr"/>
                </a:tc>
                <a:extLst>
                  <a:ext uri="{0D108BD9-81ED-4DB2-BD59-A6C34878D82A}">
                    <a16:rowId xmlns:a16="http://schemas.microsoft.com/office/drawing/2014/main" val="2225795681"/>
                  </a:ext>
                </a:extLst>
              </a:tr>
              <a:tr h="438218">
                <a:tc>
                  <a:txBody>
                    <a:bodyPr/>
                    <a:lstStyle/>
                    <a:p>
                      <a:r>
                        <a:rPr lang="tr-TR" dirty="0"/>
                        <a:t>FUTURE OF OHS</a:t>
                      </a:r>
                    </a:p>
                  </a:txBody>
                  <a:tcPr anchor="ctr"/>
                </a:tc>
                <a:extLst>
                  <a:ext uri="{0D108BD9-81ED-4DB2-BD59-A6C34878D82A}">
                    <a16:rowId xmlns:a16="http://schemas.microsoft.com/office/drawing/2014/main" val="2930182188"/>
                  </a:ext>
                </a:extLst>
              </a:tr>
              <a:tr h="438218">
                <a:tc>
                  <a:txBody>
                    <a:bodyPr/>
                    <a:lstStyle/>
                    <a:p>
                      <a:r>
                        <a:rPr lang="tr-TR" dirty="0"/>
                        <a:t>ETHICAL ISSUES IN OHS</a:t>
                      </a:r>
                    </a:p>
                  </a:txBody>
                  <a:tcPr anchor="ctr"/>
                </a:tc>
                <a:extLst>
                  <a:ext uri="{0D108BD9-81ED-4DB2-BD59-A6C34878D82A}">
                    <a16:rowId xmlns:a16="http://schemas.microsoft.com/office/drawing/2014/main" val="3672765276"/>
                  </a:ext>
                </a:extLst>
              </a:tr>
            </a:tbl>
          </a:graphicData>
        </a:graphic>
      </p:graphicFrame>
      <p:sp>
        <p:nvSpPr>
          <p:cNvPr id="2" name="Date Placeholder 1">
            <a:extLst>
              <a:ext uri="{FF2B5EF4-FFF2-40B4-BE49-F238E27FC236}">
                <a16:creationId xmlns:a16="http://schemas.microsoft.com/office/drawing/2014/main" id="{6BEB135E-3B2B-9919-EDDF-9215B74DEAE0}"/>
              </a:ext>
            </a:extLst>
          </p:cNvPr>
          <p:cNvSpPr>
            <a:spLocks noGrp="1"/>
          </p:cNvSpPr>
          <p:nvPr>
            <p:ph type="dt" sz="half" idx="10"/>
          </p:nvPr>
        </p:nvSpPr>
        <p:spPr>
          <a:xfrm>
            <a:off x="518572" y="6037050"/>
            <a:ext cx="1045423" cy="365125"/>
          </a:xfrm>
        </p:spPr>
        <p:txBody>
          <a:bodyPr/>
          <a:lstStyle/>
          <a:p>
            <a:fld id="{EC0618AD-B81A-455B-9B0A-A2E4FEDDFEFB}"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26318997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7C3000ED-9B4E-46C8-B6BA-23BFEEE0CE66}"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13784" y="1044734"/>
            <a:ext cx="10559002" cy="4832092"/>
          </a:xfrm>
          <a:prstGeom prst="rect">
            <a:avLst/>
          </a:prstGeom>
        </p:spPr>
        <p:txBody>
          <a:bodyPr wrap="square">
            <a:spAutoFit/>
          </a:bodyPr>
          <a:lstStyle/>
          <a:p>
            <a:r>
              <a:rPr lang="en-US" dirty="0"/>
              <a:t>The </a:t>
            </a:r>
            <a:r>
              <a:rPr lang="en-US" b="1" u="sng" dirty="0">
                <a:highlight>
                  <a:srgbClr val="FFFF00"/>
                </a:highlight>
              </a:rPr>
              <a:t>common problems </a:t>
            </a:r>
            <a:r>
              <a:rPr lang="en-US" dirty="0"/>
              <a:t>encountered in the development of occupational health service</a:t>
            </a:r>
            <a:r>
              <a:rPr lang="tr-TR" dirty="0"/>
              <a:t>s</a:t>
            </a:r>
            <a:r>
              <a:rPr lang="en-US" dirty="0"/>
              <a:t> include:</a:t>
            </a:r>
            <a:endParaRPr lang="tr-TR" dirty="0"/>
          </a:p>
          <a:p>
            <a:endParaRPr lang="tr-TR" dirty="0"/>
          </a:p>
          <a:p>
            <a:pPr marL="742950" lvl="1" indent="-285750">
              <a:buFont typeface="Wingdings" panose="05000000000000000000" pitchFamily="2" charset="2"/>
              <a:buChar char="§"/>
            </a:pPr>
            <a:r>
              <a:rPr lang="en-US" sz="1600" dirty="0">
                <a:highlight>
                  <a:srgbClr val="00FFFF"/>
                </a:highlight>
              </a:rPr>
              <a:t>Lack of awareness </a:t>
            </a:r>
            <a:r>
              <a:rPr lang="en-US" sz="1600" dirty="0"/>
              <a:t>among workers, employers, health planners, policy makers, health professionals and public at large.</a:t>
            </a:r>
            <a:endParaRPr lang="tr-TR" sz="1600" dirty="0"/>
          </a:p>
          <a:p>
            <a:pPr marL="742950" lvl="1" indent="-285750">
              <a:buFont typeface="Wingdings" panose="05000000000000000000" pitchFamily="2" charset="2"/>
              <a:buChar char="§"/>
            </a:pPr>
            <a:r>
              <a:rPr lang="en-US" sz="1600" dirty="0"/>
              <a:t>Lack of trained human resource.</a:t>
            </a:r>
            <a:endParaRPr lang="tr-TR" sz="1600" dirty="0"/>
          </a:p>
          <a:p>
            <a:pPr marL="742950" lvl="1" indent="-285750">
              <a:buFont typeface="Wingdings" panose="05000000000000000000" pitchFamily="2" charset="2"/>
              <a:buChar char="§"/>
            </a:pPr>
            <a:r>
              <a:rPr lang="en-US" sz="1600" dirty="0">
                <a:highlight>
                  <a:srgbClr val="00FFFF"/>
                </a:highlight>
              </a:rPr>
              <a:t>Inadequate, inaccessible, and inequitably distributed health service institutions.</a:t>
            </a:r>
            <a:endParaRPr lang="tr-TR" sz="1600" dirty="0">
              <a:highlight>
                <a:srgbClr val="00FFFF"/>
              </a:highlight>
            </a:endParaRPr>
          </a:p>
          <a:p>
            <a:pPr marL="742950" lvl="1" indent="-285750">
              <a:buFont typeface="Wingdings" panose="05000000000000000000" pitchFamily="2" charset="2"/>
              <a:buChar char="§"/>
            </a:pPr>
            <a:r>
              <a:rPr lang="en-US" sz="1600" dirty="0"/>
              <a:t>Lack of multidisciplinary staff, absence of field-testing equipment for conducting environmental and biological monitoring of the work place and the health of the workers.</a:t>
            </a:r>
            <a:endParaRPr lang="tr-TR" sz="1600" dirty="0"/>
          </a:p>
          <a:p>
            <a:pPr marL="742950" lvl="1" indent="-285750">
              <a:buFont typeface="Wingdings" panose="05000000000000000000" pitchFamily="2" charset="2"/>
              <a:buChar char="§"/>
            </a:pPr>
            <a:r>
              <a:rPr lang="en-US" sz="1600" dirty="0">
                <a:highlight>
                  <a:srgbClr val="00FFFF"/>
                </a:highlight>
              </a:rPr>
              <a:t>Insufficient budget </a:t>
            </a:r>
            <a:r>
              <a:rPr lang="en-US" sz="1600" dirty="0"/>
              <a:t>for carrying out regular inspections, conducting research activities.</a:t>
            </a:r>
            <a:endParaRPr lang="tr-TR" sz="1600" dirty="0"/>
          </a:p>
          <a:p>
            <a:pPr marL="742950" lvl="1" indent="-285750">
              <a:buFont typeface="Wingdings" panose="05000000000000000000" pitchFamily="2" charset="2"/>
              <a:buChar char="§"/>
            </a:pPr>
            <a:r>
              <a:rPr lang="en-US" sz="1600" dirty="0"/>
              <a:t>The characteristics of the workers, the majorities are poor, illiterate or poorly educated.</a:t>
            </a:r>
            <a:endParaRPr lang="tr-TR" sz="1600" dirty="0"/>
          </a:p>
          <a:p>
            <a:pPr marL="742950" lvl="1" indent="-285750">
              <a:buFont typeface="Wingdings" panose="05000000000000000000" pitchFamily="2" charset="2"/>
              <a:buChar char="§"/>
            </a:pPr>
            <a:r>
              <a:rPr lang="en-US" sz="1600" dirty="0">
                <a:highlight>
                  <a:srgbClr val="00FFFF"/>
                </a:highlight>
              </a:rPr>
              <a:t>Poor working environment.</a:t>
            </a:r>
            <a:endParaRPr lang="tr-TR" sz="1600" dirty="0">
              <a:highlight>
                <a:srgbClr val="00FFFF"/>
              </a:highlight>
            </a:endParaRPr>
          </a:p>
          <a:p>
            <a:pPr marL="742950" lvl="1" indent="-285750">
              <a:buFont typeface="Wingdings" panose="05000000000000000000" pitchFamily="2" charset="2"/>
              <a:buChar char="§"/>
            </a:pPr>
            <a:r>
              <a:rPr lang="en-US" sz="1600" dirty="0"/>
              <a:t>No specific regulation/ legislation on occupational health and safety issues.</a:t>
            </a:r>
            <a:endParaRPr lang="tr-TR" sz="1600" dirty="0"/>
          </a:p>
          <a:p>
            <a:pPr marL="742950" lvl="1" indent="-285750">
              <a:buFont typeface="Wingdings" panose="05000000000000000000" pitchFamily="2" charset="2"/>
              <a:buChar char="§"/>
            </a:pPr>
            <a:r>
              <a:rPr lang="en-US" sz="1600" dirty="0" err="1">
                <a:highlight>
                  <a:srgbClr val="00FFFF"/>
                </a:highlight>
              </a:rPr>
              <a:t>Unfavourable</a:t>
            </a:r>
            <a:r>
              <a:rPr lang="en-US" sz="1600" dirty="0">
                <a:highlight>
                  <a:srgbClr val="00FFFF"/>
                </a:highlight>
              </a:rPr>
              <a:t> climatic condition</a:t>
            </a:r>
            <a:r>
              <a:rPr lang="en-US" sz="1600" dirty="0"/>
              <a:t> and heavy load of endemic disease: such as bilharzia, onchocerciasis, Malaria, </a:t>
            </a:r>
            <a:r>
              <a:rPr lang="en-US" sz="1600" dirty="0" err="1"/>
              <a:t>leishmaniasis</a:t>
            </a:r>
            <a:r>
              <a:rPr lang="en-US" sz="1600" dirty="0"/>
              <a:t>, and </a:t>
            </a:r>
            <a:r>
              <a:rPr lang="en-US" sz="1600" dirty="0" err="1"/>
              <a:t>trypanosomiasis</a:t>
            </a:r>
            <a:r>
              <a:rPr lang="en-US" sz="1600" dirty="0"/>
              <a:t>.</a:t>
            </a:r>
            <a:endParaRPr lang="tr-TR" sz="1600" dirty="0"/>
          </a:p>
          <a:p>
            <a:pPr marL="742950" lvl="1" indent="-285750">
              <a:buFont typeface="Wingdings" panose="05000000000000000000" pitchFamily="2" charset="2"/>
              <a:buChar char="§"/>
            </a:pPr>
            <a:r>
              <a:rPr lang="en-US" sz="1600" dirty="0"/>
              <a:t>Absence of training institution on occupational health and safety.</a:t>
            </a:r>
            <a:endParaRPr lang="tr-TR" sz="1600" dirty="0"/>
          </a:p>
          <a:p>
            <a:pPr marL="742950" lvl="1" indent="-285750">
              <a:buFont typeface="Wingdings" panose="05000000000000000000" pitchFamily="2" charset="2"/>
              <a:buChar char="§"/>
            </a:pPr>
            <a:r>
              <a:rPr lang="en-US" sz="1600" dirty="0"/>
              <a:t>Little or no collaboration or cooperation among stakeholders</a:t>
            </a:r>
            <a:endParaRPr lang="tr-TR" sz="1600" dirty="0"/>
          </a:p>
          <a:p>
            <a:pPr marL="742950" lvl="1" indent="-285750">
              <a:buFont typeface="Wingdings" panose="05000000000000000000" pitchFamily="2" charset="2"/>
              <a:buChar char="§"/>
            </a:pPr>
            <a:r>
              <a:rPr lang="en-US" sz="1600" dirty="0"/>
              <a:t>Poor information exchange /network in the area of OHS</a:t>
            </a:r>
            <a:endParaRPr lang="tr-TR" sz="1600" dirty="0"/>
          </a:p>
          <a:p>
            <a:pPr marL="742950" lvl="1" indent="-285750">
              <a:buFont typeface="Wingdings" panose="05000000000000000000" pitchFamily="2" charset="2"/>
              <a:buChar char="§"/>
            </a:pPr>
            <a:r>
              <a:rPr lang="en-US" sz="1600" dirty="0"/>
              <a:t>Lack of multidisciplinary forum or panel</a:t>
            </a:r>
            <a:endParaRPr lang="tr-TR" sz="1600" dirty="0"/>
          </a:p>
          <a:p>
            <a:pPr marL="742950" lvl="1" indent="-285750">
              <a:buFont typeface="Wingdings" panose="05000000000000000000" pitchFamily="2" charset="2"/>
              <a:buChar char="§"/>
            </a:pPr>
            <a:r>
              <a:rPr lang="en-US" sz="1600" dirty="0"/>
              <a:t>Absence of integration of occupational health and safety with general health service</a:t>
            </a:r>
          </a:p>
        </p:txBody>
      </p:sp>
    </p:spTree>
    <p:extLst>
      <p:ext uri="{BB962C8B-B14F-4D97-AF65-F5344CB8AC3E}">
        <p14:creationId xmlns:p14="http://schemas.microsoft.com/office/powerpoint/2010/main" val="725308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3BA3876B-2814-4A28-9AF3-F5BB551007DE}"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1022713" y="1730860"/>
            <a:ext cx="10062229" cy="2831544"/>
          </a:xfrm>
          <a:prstGeom prst="rect">
            <a:avLst/>
          </a:prstGeom>
        </p:spPr>
        <p:txBody>
          <a:bodyPr wrap="square">
            <a:spAutoFit/>
          </a:bodyPr>
          <a:lstStyle/>
          <a:p>
            <a:r>
              <a:rPr lang="en-US" sz="2000" b="1" u="sng" dirty="0">
                <a:highlight>
                  <a:srgbClr val="FFFF00"/>
                </a:highlight>
              </a:rPr>
              <a:t>E</a:t>
            </a:r>
            <a:r>
              <a:rPr lang="tr-TR" sz="2000" b="1" u="sng" dirty="0" err="1">
                <a:highlight>
                  <a:srgbClr val="FFFF00"/>
                </a:highlight>
              </a:rPr>
              <a:t>lements</a:t>
            </a:r>
            <a:r>
              <a:rPr lang="tr-TR" sz="2000" b="1" u="sng" dirty="0">
                <a:highlight>
                  <a:srgbClr val="FFFF00"/>
                </a:highlight>
              </a:rPr>
              <a:t> of </a:t>
            </a:r>
            <a:r>
              <a:rPr lang="tr-TR" sz="2000" b="1" u="sng" dirty="0" err="1">
                <a:highlight>
                  <a:srgbClr val="FFFF00"/>
                </a:highlight>
              </a:rPr>
              <a:t>the</a:t>
            </a:r>
            <a:r>
              <a:rPr lang="tr-TR" sz="2000" b="1" u="sng" dirty="0">
                <a:highlight>
                  <a:srgbClr val="FFFF00"/>
                </a:highlight>
              </a:rPr>
              <a:t> </a:t>
            </a:r>
            <a:r>
              <a:rPr lang="tr-TR" sz="2000" b="1" u="sng" dirty="0" err="1">
                <a:highlight>
                  <a:srgbClr val="FFFF00"/>
                </a:highlight>
              </a:rPr>
              <a:t>Work</a:t>
            </a:r>
            <a:r>
              <a:rPr lang="tr-TR" sz="2000" b="1" u="sng" dirty="0">
                <a:highlight>
                  <a:srgbClr val="FFFF00"/>
                </a:highlight>
              </a:rPr>
              <a:t> Environment</a:t>
            </a:r>
            <a:r>
              <a:rPr lang="en-US" sz="2000" b="1" u="sng" dirty="0">
                <a:highlight>
                  <a:srgbClr val="FFFF00"/>
                </a:highlight>
              </a:rPr>
              <a:t> </a:t>
            </a:r>
            <a:endParaRPr lang="tr-TR" sz="2000" b="1" u="sng" dirty="0">
              <a:highlight>
                <a:srgbClr val="FFFF00"/>
              </a:highlight>
            </a:endParaRPr>
          </a:p>
          <a:p>
            <a:endParaRPr lang="tr-TR" dirty="0"/>
          </a:p>
          <a:p>
            <a:r>
              <a:rPr lang="en-US" sz="2000" dirty="0"/>
              <a:t>The basic elements in an occupational setting such as a manufacturing plant, industry, or offices are four. These are:</a:t>
            </a:r>
            <a:endParaRPr lang="tr-TR" sz="2000" dirty="0"/>
          </a:p>
          <a:p>
            <a:endParaRPr lang="tr-TR" sz="2000" dirty="0"/>
          </a:p>
          <a:p>
            <a:pPr marL="1257300" lvl="2" indent="-342900">
              <a:buFont typeface="+mj-lt"/>
              <a:buAutoNum type="arabicPeriod"/>
            </a:pPr>
            <a:r>
              <a:rPr lang="en-US" sz="2000" dirty="0">
                <a:highlight>
                  <a:srgbClr val="FFFF00"/>
                </a:highlight>
              </a:rPr>
              <a:t>The employees</a:t>
            </a:r>
            <a:endParaRPr lang="tr-TR" sz="2000" dirty="0">
              <a:highlight>
                <a:srgbClr val="FFFF00"/>
              </a:highlight>
            </a:endParaRPr>
          </a:p>
          <a:p>
            <a:pPr marL="1257300" lvl="2" indent="-342900">
              <a:buFont typeface="+mj-lt"/>
              <a:buAutoNum type="arabicPeriod"/>
            </a:pPr>
            <a:r>
              <a:rPr lang="en-US" sz="2000" dirty="0">
                <a:highlight>
                  <a:srgbClr val="FFFF00"/>
                </a:highlight>
              </a:rPr>
              <a:t>The tool</a:t>
            </a:r>
            <a:endParaRPr lang="tr-TR" sz="2000" dirty="0">
              <a:highlight>
                <a:srgbClr val="FFFF00"/>
              </a:highlight>
            </a:endParaRPr>
          </a:p>
          <a:p>
            <a:pPr marL="1257300" lvl="2" indent="-342900">
              <a:buFont typeface="+mj-lt"/>
              <a:buAutoNum type="arabicPeriod"/>
            </a:pPr>
            <a:r>
              <a:rPr lang="en-US" sz="2000" dirty="0">
                <a:highlight>
                  <a:srgbClr val="FFFF00"/>
                </a:highlight>
              </a:rPr>
              <a:t>The process</a:t>
            </a:r>
            <a:endParaRPr lang="tr-TR" sz="2000" dirty="0">
              <a:highlight>
                <a:srgbClr val="FFFF00"/>
              </a:highlight>
            </a:endParaRPr>
          </a:p>
          <a:p>
            <a:pPr marL="1257300" lvl="2" indent="-342900">
              <a:buFont typeface="+mj-lt"/>
              <a:buAutoNum type="arabicPeriod"/>
            </a:pPr>
            <a:r>
              <a:rPr lang="en-US" sz="2000" dirty="0">
                <a:highlight>
                  <a:srgbClr val="FFFF00"/>
                </a:highlight>
              </a:rPr>
              <a:t>The work environment</a:t>
            </a:r>
          </a:p>
        </p:txBody>
      </p:sp>
      <p:pic>
        <p:nvPicPr>
          <p:cNvPr id="1026" name="Picture 2" descr="https://avatars.mds.yandex.net/i?id=492d25082bbef42c4aa3a8fa9ee10e97b60f328c-8497900-images-thumbs&amp;n=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225" y="3013979"/>
            <a:ext cx="5598542" cy="314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651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5C2BD1B1-21ED-431C-A141-A01A8BC7A1B4}"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778892" y="1086267"/>
            <a:ext cx="10306050" cy="4062651"/>
          </a:xfrm>
          <a:prstGeom prst="rect">
            <a:avLst/>
          </a:prstGeom>
        </p:spPr>
        <p:txBody>
          <a:bodyPr wrap="square">
            <a:spAutoFit/>
          </a:bodyPr>
          <a:lstStyle/>
          <a:p>
            <a:r>
              <a:rPr lang="en-US" sz="2000" b="1" u="sng" dirty="0"/>
              <a:t>The employees </a:t>
            </a:r>
            <a:endParaRPr lang="tr-TR" sz="2000" b="1" u="sng" dirty="0"/>
          </a:p>
          <a:p>
            <a:endParaRPr lang="tr-TR" dirty="0"/>
          </a:p>
          <a:p>
            <a:r>
              <a:rPr lang="en-US" dirty="0"/>
              <a:t>The employee means a person who is employed for wages under a contract of service on or in connection with the work of an industry and:</a:t>
            </a:r>
            <a:endParaRPr lang="tr-TR" dirty="0"/>
          </a:p>
          <a:p>
            <a:pPr marL="1200150" lvl="2" indent="-285750">
              <a:buFont typeface="Arial" panose="020B0604020202020204" pitchFamily="34" charset="0"/>
              <a:buChar char="•"/>
            </a:pPr>
            <a:r>
              <a:rPr lang="en-US" dirty="0"/>
              <a:t>who is directly employed by the principal employer on any work of, or incidental or preliminary to or connected with the work of, the industry, whether such work is done by the employee at the place of work or elsewhere;</a:t>
            </a:r>
            <a:endParaRPr lang="tr-TR" dirty="0"/>
          </a:p>
          <a:p>
            <a:pPr marL="1200150" lvl="2" indent="-285750">
              <a:buFont typeface="Arial" panose="020B0604020202020204" pitchFamily="34" charset="0"/>
              <a:buChar char="•"/>
            </a:pPr>
            <a:r>
              <a:rPr lang="en-US" dirty="0"/>
              <a:t>who is employed by or through an immediate employer at the place of work of the industry or under the supervision of the principal employer or his agent on work which is ordinarily part of the work of the industry or which is preliminary to the work carried on in or incidental to the purpose of the industry; or</a:t>
            </a:r>
            <a:endParaRPr lang="tr-TR" dirty="0"/>
          </a:p>
          <a:p>
            <a:pPr marL="1200150" lvl="2" indent="-285750">
              <a:buFont typeface="Arial" panose="020B0604020202020204" pitchFamily="34" charset="0"/>
              <a:buChar char="•"/>
            </a:pPr>
            <a:r>
              <a:rPr lang="en-US" dirty="0"/>
              <a:t>whose services are temporarily lent or let on hire to the principal employer by the person with whom the person whose services are so lent or let on hire has entered into a contract of service;</a:t>
            </a:r>
          </a:p>
        </p:txBody>
      </p:sp>
    </p:spTree>
    <p:extLst>
      <p:ext uri="{BB962C8B-B14F-4D97-AF65-F5344CB8AC3E}">
        <p14:creationId xmlns:p14="http://schemas.microsoft.com/office/powerpoint/2010/main" val="1448071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58618C83-3679-4CCF-BDF3-1E679E47C07C}"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1413628" y="1690062"/>
            <a:ext cx="9179942" cy="3477875"/>
          </a:xfrm>
          <a:prstGeom prst="rect">
            <a:avLst/>
          </a:prstGeom>
        </p:spPr>
        <p:txBody>
          <a:bodyPr wrap="square">
            <a:spAutoFit/>
          </a:bodyPr>
          <a:lstStyle/>
          <a:p>
            <a:r>
              <a:rPr lang="en-US" sz="2000" dirty="0"/>
              <a:t>Vulnerable populations in any country are at even greater risks. These groups are: </a:t>
            </a:r>
            <a:endParaRPr lang="tr-TR" sz="2000" dirty="0"/>
          </a:p>
          <a:p>
            <a:endParaRPr lang="tr-TR" sz="2000" dirty="0"/>
          </a:p>
          <a:p>
            <a:pPr marL="1257300" lvl="2" indent="-342900">
              <a:buFont typeface="Wingdings" panose="05000000000000000000" pitchFamily="2" charset="2"/>
              <a:buChar char="§"/>
            </a:pPr>
            <a:r>
              <a:rPr lang="en-US" sz="2000" dirty="0">
                <a:highlight>
                  <a:srgbClr val="FFFF00"/>
                </a:highlight>
              </a:rPr>
              <a:t>Women workers The gender division of </a:t>
            </a:r>
            <a:r>
              <a:rPr lang="en-US" sz="2000" dirty="0" err="1">
                <a:highlight>
                  <a:srgbClr val="FFFF00"/>
                </a:highlight>
              </a:rPr>
              <a:t>labour</a:t>
            </a:r>
            <a:r>
              <a:rPr lang="en-US" sz="2000" dirty="0">
                <a:highlight>
                  <a:srgbClr val="FFFF00"/>
                </a:highlight>
              </a:rPr>
              <a:t> has an impact on women’s health and safety</a:t>
            </a:r>
            <a:r>
              <a:rPr lang="en-US" sz="2000" dirty="0"/>
              <a:t> in the workplace, which goes well beyond reproductive hazards</a:t>
            </a:r>
            <a:endParaRPr lang="tr-TR" sz="2000" dirty="0"/>
          </a:p>
          <a:p>
            <a:pPr marL="1257300" lvl="2" indent="-342900">
              <a:buFont typeface="Wingdings" panose="05000000000000000000" pitchFamily="2" charset="2"/>
              <a:buChar char="§"/>
            </a:pPr>
            <a:r>
              <a:rPr lang="en-US" sz="2000" dirty="0">
                <a:highlight>
                  <a:srgbClr val="FFFF00"/>
                </a:highlight>
              </a:rPr>
              <a:t>Home-based workers </a:t>
            </a:r>
            <a:r>
              <a:rPr lang="en-US" sz="2000" dirty="0"/>
              <a:t>Some countries regard them as ordinary employees, subject to normal health and safety legislation. </a:t>
            </a:r>
            <a:r>
              <a:rPr lang="en-US" sz="2000" dirty="0">
                <a:highlight>
                  <a:srgbClr val="FFFF00"/>
                </a:highlight>
              </a:rPr>
              <a:t>In other countries, they are not included in legislation</a:t>
            </a:r>
            <a:endParaRPr lang="tr-TR" sz="2000" dirty="0">
              <a:highlight>
                <a:srgbClr val="FFFF00"/>
              </a:highlight>
            </a:endParaRPr>
          </a:p>
          <a:p>
            <a:pPr marL="1257300" lvl="2" indent="-342900">
              <a:buFont typeface="Wingdings" panose="05000000000000000000" pitchFamily="2" charset="2"/>
              <a:buChar char="§"/>
            </a:pPr>
            <a:r>
              <a:rPr lang="en-US" sz="2000" dirty="0">
                <a:highlight>
                  <a:srgbClr val="FFFF00"/>
                </a:highlight>
              </a:rPr>
              <a:t>Part-time workers</a:t>
            </a:r>
            <a:endParaRPr lang="tr-TR" sz="2000" dirty="0">
              <a:highlight>
                <a:srgbClr val="FFFF00"/>
              </a:highlight>
            </a:endParaRPr>
          </a:p>
          <a:p>
            <a:pPr marL="1257300" lvl="2" indent="-342900">
              <a:buFont typeface="Wingdings" panose="05000000000000000000" pitchFamily="2" charset="2"/>
              <a:buChar char="§"/>
            </a:pPr>
            <a:r>
              <a:rPr lang="en-US" sz="2000" dirty="0">
                <a:highlight>
                  <a:srgbClr val="FFFF00"/>
                </a:highlight>
              </a:rPr>
              <a:t>Contract workers</a:t>
            </a:r>
            <a:endParaRPr lang="tr-TR" sz="2000" dirty="0">
              <a:highlight>
                <a:srgbClr val="FFFF00"/>
              </a:highlight>
            </a:endParaRPr>
          </a:p>
          <a:p>
            <a:pPr marL="1257300" lvl="2" indent="-342900">
              <a:buFont typeface="Wingdings" panose="05000000000000000000" pitchFamily="2" charset="2"/>
              <a:buChar char="§"/>
            </a:pPr>
            <a:r>
              <a:rPr lang="en-US" sz="2000" dirty="0">
                <a:highlight>
                  <a:srgbClr val="FFFF00"/>
                </a:highlight>
              </a:rPr>
              <a:t>Drivers</a:t>
            </a:r>
          </a:p>
        </p:txBody>
      </p:sp>
    </p:spTree>
    <p:extLst>
      <p:ext uri="{BB962C8B-B14F-4D97-AF65-F5344CB8AC3E}">
        <p14:creationId xmlns:p14="http://schemas.microsoft.com/office/powerpoint/2010/main" val="193928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E500034E-BA8E-4D33-BAD7-D953114348F5}"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9092" y="1462585"/>
            <a:ext cx="11064026" cy="1015663"/>
          </a:xfrm>
          <a:prstGeom prst="rect">
            <a:avLst/>
          </a:prstGeom>
        </p:spPr>
        <p:txBody>
          <a:bodyPr wrap="square">
            <a:spAutoFit/>
          </a:bodyPr>
          <a:lstStyle/>
          <a:p>
            <a:r>
              <a:rPr lang="en-US" sz="2000" b="1" u="sng" dirty="0"/>
              <a:t>The Tool </a:t>
            </a:r>
            <a:endParaRPr lang="tr-TR" sz="2000" b="1" u="sng" dirty="0"/>
          </a:p>
          <a:p>
            <a:endParaRPr lang="tr-TR" sz="2000" dirty="0"/>
          </a:p>
          <a:p>
            <a:r>
              <a:rPr lang="en-US" sz="2000" dirty="0"/>
              <a:t>Tools can range from very primitive tools like a </a:t>
            </a:r>
            <a:r>
              <a:rPr lang="en-US" sz="2000" dirty="0">
                <a:highlight>
                  <a:srgbClr val="FFFF00"/>
                </a:highlight>
              </a:rPr>
              <a:t>hammer,</a:t>
            </a:r>
            <a:r>
              <a:rPr lang="en-US" sz="2000" dirty="0"/>
              <a:t> </a:t>
            </a:r>
            <a:r>
              <a:rPr lang="en-US" sz="2000" dirty="0">
                <a:highlight>
                  <a:srgbClr val="FFFF00"/>
                </a:highlight>
              </a:rPr>
              <a:t>chisel,</a:t>
            </a:r>
            <a:r>
              <a:rPr lang="en-US" sz="2000" dirty="0"/>
              <a:t> and </a:t>
            </a:r>
            <a:r>
              <a:rPr lang="en-US" sz="2000" dirty="0">
                <a:highlight>
                  <a:srgbClr val="FFFF00"/>
                </a:highlight>
              </a:rPr>
              <a:t>needle,</a:t>
            </a:r>
            <a:r>
              <a:rPr lang="en-US" sz="2000" dirty="0"/>
              <a:t> to automated equipment.</a:t>
            </a:r>
          </a:p>
        </p:txBody>
      </p:sp>
      <p:pic>
        <p:nvPicPr>
          <p:cNvPr id="2052" name="Picture 4" descr="https://avatars.mds.yandex.net/i?id=1f328dd491457304c3f56291fabce0da50e9311f-9100075-images-thumbs&amp;n=1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5000" l="424" r="100000"/>
                    </a14:imgEffect>
                  </a14:imgLayer>
                </a14:imgProps>
              </a:ext>
              <a:ext uri="{28A0092B-C50C-407E-A947-70E740481C1C}">
                <a14:useLocalDpi xmlns:a14="http://schemas.microsoft.com/office/drawing/2010/main" val="0"/>
              </a:ext>
            </a:extLst>
          </a:blip>
          <a:srcRect/>
          <a:stretch>
            <a:fillRect/>
          </a:stretch>
        </p:blipFill>
        <p:spPr bwMode="auto">
          <a:xfrm>
            <a:off x="1703828" y="2738936"/>
            <a:ext cx="449580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fieldpoint.net/wp-content/uploads/field-service-management-software-streamlines-the-industrial-equipment-space.jp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806130" y="2967311"/>
            <a:ext cx="4093577" cy="230150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 9"/>
          <p:cNvGrpSpPr/>
          <p:nvPr/>
        </p:nvGrpSpPr>
        <p:grpSpPr>
          <a:xfrm>
            <a:off x="2977999" y="2279627"/>
            <a:ext cx="2392143" cy="1249545"/>
            <a:chOff x="2859341" y="2051687"/>
            <a:chExt cx="2392143" cy="1249545"/>
          </a:xfrm>
        </p:grpSpPr>
        <p:sp>
          <p:nvSpPr>
            <p:cNvPr id="3" name="Sağa Bükülü Ok 2"/>
            <p:cNvSpPr/>
            <p:nvPr/>
          </p:nvSpPr>
          <p:spPr>
            <a:xfrm rot="1093264">
              <a:off x="2859341" y="2051687"/>
              <a:ext cx="628176" cy="124954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ikdörtgen 8"/>
            <p:cNvSpPr/>
            <p:nvPr/>
          </p:nvSpPr>
          <p:spPr>
            <a:xfrm>
              <a:off x="3565559" y="2171700"/>
              <a:ext cx="1685925" cy="1524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up 13"/>
          <p:cNvGrpSpPr/>
          <p:nvPr/>
        </p:nvGrpSpPr>
        <p:grpSpPr>
          <a:xfrm flipH="1">
            <a:off x="9092365" y="2279626"/>
            <a:ext cx="2392143" cy="1249545"/>
            <a:chOff x="2859341" y="2051687"/>
            <a:chExt cx="2392143" cy="1249545"/>
          </a:xfrm>
        </p:grpSpPr>
        <p:sp>
          <p:nvSpPr>
            <p:cNvPr id="15" name="Sağa Bükülü Ok 14"/>
            <p:cNvSpPr/>
            <p:nvPr/>
          </p:nvSpPr>
          <p:spPr>
            <a:xfrm rot="1093264">
              <a:off x="2859341" y="2051687"/>
              <a:ext cx="628176" cy="124954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ikdörtgen 15"/>
            <p:cNvSpPr/>
            <p:nvPr/>
          </p:nvSpPr>
          <p:spPr>
            <a:xfrm>
              <a:off x="3565559" y="2171700"/>
              <a:ext cx="1685925" cy="1524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9830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524A8DD1-EA31-4A3A-89C1-2CA7578A5556}"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highlight>
                  <a:srgbClr val="FFFF00"/>
                </a:highlight>
              </a:endParaRP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highlight>
                    <a:srgbClr val="FFFF00"/>
                  </a:highlight>
                </a:rPr>
                <a:t>Occupational</a:t>
              </a:r>
              <a:r>
                <a:rPr lang="tr-TR" sz="2000" b="1" u="sng" dirty="0">
                  <a:highlight>
                    <a:srgbClr val="FFFF00"/>
                  </a:highlight>
                </a:rPr>
                <a:t> </a:t>
              </a:r>
              <a:r>
                <a:rPr lang="tr-TR" sz="2000" b="1" u="sng" dirty="0" err="1">
                  <a:highlight>
                    <a:srgbClr val="FFFF00"/>
                  </a:highlight>
                </a:rPr>
                <a:t>Health</a:t>
              </a:r>
              <a:r>
                <a:rPr lang="tr-TR" sz="2000" b="1" u="sng" dirty="0">
                  <a:highlight>
                    <a:srgbClr val="FFFF00"/>
                  </a:highlight>
                </a:rPr>
                <a:t> </a:t>
              </a:r>
              <a:r>
                <a:rPr lang="tr-TR" sz="2000" b="1" u="sng" dirty="0" err="1">
                  <a:highlight>
                    <a:srgbClr val="FFFF00"/>
                  </a:highlight>
                </a:rPr>
                <a:t>and</a:t>
              </a:r>
              <a:r>
                <a:rPr lang="tr-TR" sz="2000" b="1" u="sng" dirty="0">
                  <a:highlight>
                    <a:srgbClr val="FFFF00"/>
                  </a:highlight>
                </a:rPr>
                <a:t> </a:t>
              </a:r>
              <a:r>
                <a:rPr lang="tr-TR" sz="2000" b="1" u="sng" dirty="0" err="1">
                  <a:highlight>
                    <a:srgbClr val="FFFF00"/>
                  </a:highlight>
                </a:rPr>
                <a:t>Safety</a:t>
              </a:r>
              <a:r>
                <a:rPr lang="tr-TR" sz="2000" b="1" u="sng" dirty="0">
                  <a:highlight>
                    <a:srgbClr val="FFFF00"/>
                  </a:highlight>
                </a:rPr>
                <a:t> </a:t>
              </a:r>
            </a:p>
          </p:txBody>
        </p:sp>
      </p:grpSp>
      <p:sp>
        <p:nvSpPr>
          <p:cNvPr id="2" name="Dikdörtgen 1"/>
          <p:cNvSpPr/>
          <p:nvPr/>
        </p:nvSpPr>
        <p:spPr>
          <a:xfrm>
            <a:off x="2126530" y="1942237"/>
            <a:ext cx="7810500" cy="2246769"/>
          </a:xfrm>
          <a:prstGeom prst="rect">
            <a:avLst/>
          </a:prstGeom>
        </p:spPr>
        <p:txBody>
          <a:bodyPr wrap="square">
            <a:spAutoFit/>
          </a:bodyPr>
          <a:lstStyle/>
          <a:p>
            <a:r>
              <a:rPr lang="en-US" sz="2000" b="1" u="sng" dirty="0">
                <a:highlight>
                  <a:srgbClr val="FFFF00"/>
                </a:highlight>
              </a:rPr>
              <a:t>The process</a:t>
            </a:r>
            <a:endParaRPr lang="tr-TR" sz="2000" b="1" u="sng" dirty="0">
              <a:highlight>
                <a:srgbClr val="FFFF00"/>
              </a:highlight>
            </a:endParaRPr>
          </a:p>
          <a:p>
            <a:endParaRPr lang="tr-TR" sz="2000" dirty="0"/>
          </a:p>
          <a:p>
            <a:r>
              <a:rPr lang="en-US" sz="2000" dirty="0"/>
              <a:t>In the process, materials used can be toxic. The process itself can affect the potential harmfulness of the materials. For example, the particle size or physical state (solid, liquid and gas) of potentially harmful substances can determine to a large extent what ill effects in workers may develop from those substances</a:t>
            </a:r>
          </a:p>
        </p:txBody>
      </p:sp>
    </p:spTree>
    <p:extLst>
      <p:ext uri="{BB962C8B-B14F-4D97-AF65-F5344CB8AC3E}">
        <p14:creationId xmlns:p14="http://schemas.microsoft.com/office/powerpoint/2010/main" val="3242956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991350AA-5453-4430-8911-58D320A525D0}"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3048000" y="2413338"/>
            <a:ext cx="6096000" cy="2031325"/>
          </a:xfrm>
          <a:prstGeom prst="rect">
            <a:avLst/>
          </a:prstGeom>
        </p:spPr>
        <p:txBody>
          <a:bodyPr>
            <a:spAutoFit/>
          </a:bodyPr>
          <a:lstStyle/>
          <a:p>
            <a:r>
              <a:rPr lang="en-US" dirty="0"/>
              <a:t>The work environment Occupational environment means the sum of external conditions and influences which prevail at the place of work and which have a bearing on the health of the working population. The industrial worker today is placed in a highly complicated environment and the work environment is getting more complicated as human is becoming more innovative or inventive. </a:t>
            </a:r>
          </a:p>
        </p:txBody>
      </p:sp>
    </p:spTree>
    <p:extLst>
      <p:ext uri="{BB962C8B-B14F-4D97-AF65-F5344CB8AC3E}">
        <p14:creationId xmlns:p14="http://schemas.microsoft.com/office/powerpoint/2010/main" val="1853037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7135F808-B666-48BF-A902-C97E3E04B320}"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9091" y="1022319"/>
            <a:ext cx="3305841" cy="400110"/>
          </a:xfrm>
          <a:prstGeom prst="rect">
            <a:avLst/>
          </a:prstGeom>
        </p:spPr>
        <p:txBody>
          <a:bodyPr wrap="none">
            <a:spAutoFit/>
          </a:bodyPr>
          <a:lstStyle/>
          <a:p>
            <a:r>
              <a:rPr lang="en-US" sz="2000" b="1" u="sng" dirty="0">
                <a:highlight>
                  <a:srgbClr val="FFFF00"/>
                </a:highlight>
              </a:rPr>
              <a:t>R</a:t>
            </a:r>
            <a:r>
              <a:rPr lang="tr-TR" sz="2000" b="1" u="sng" dirty="0" err="1">
                <a:highlight>
                  <a:srgbClr val="FFFF00"/>
                </a:highlight>
              </a:rPr>
              <a:t>easons</a:t>
            </a:r>
            <a:r>
              <a:rPr lang="tr-TR" sz="2000" b="1" u="sng" dirty="0">
                <a:highlight>
                  <a:srgbClr val="FFFF00"/>
                </a:highlight>
              </a:rPr>
              <a:t> in </a:t>
            </a:r>
            <a:r>
              <a:rPr lang="tr-TR" sz="2000" b="1" u="sng" dirty="0" err="1">
                <a:highlight>
                  <a:srgbClr val="FFFF00"/>
                </a:highlight>
              </a:rPr>
              <a:t>Poor</a:t>
            </a:r>
            <a:r>
              <a:rPr lang="tr-TR" sz="2000" b="1" u="sng" dirty="0">
                <a:highlight>
                  <a:srgbClr val="FFFF00"/>
                </a:highlight>
              </a:rPr>
              <a:t> </a:t>
            </a:r>
            <a:r>
              <a:rPr lang="tr-TR" sz="2000" b="1" u="sng" dirty="0" err="1">
                <a:highlight>
                  <a:srgbClr val="FFFF00"/>
                </a:highlight>
              </a:rPr>
              <a:t>Performance</a:t>
            </a:r>
            <a:endParaRPr lang="en-US" sz="2000" b="1" u="sng" dirty="0">
              <a:highlight>
                <a:srgbClr val="FFFF00"/>
              </a:highlight>
            </a:endParaRPr>
          </a:p>
        </p:txBody>
      </p:sp>
      <p:sp>
        <p:nvSpPr>
          <p:cNvPr id="3" name="Dikdörtgen 2"/>
          <p:cNvSpPr/>
          <p:nvPr/>
        </p:nvSpPr>
        <p:spPr>
          <a:xfrm>
            <a:off x="659091" y="1441985"/>
            <a:ext cx="6096000" cy="4524315"/>
          </a:xfrm>
          <a:prstGeom prst="rect">
            <a:avLst/>
          </a:prstGeom>
        </p:spPr>
        <p:txBody>
          <a:bodyPr>
            <a:spAutoFit/>
          </a:bodyPr>
          <a:lstStyle/>
          <a:p>
            <a:r>
              <a:rPr lang="en-US" dirty="0"/>
              <a:t>Reasons for these (poor and hazardous performance</a:t>
            </a:r>
            <a:r>
              <a:rPr lang="tr-TR" dirty="0"/>
              <a:t>s</a:t>
            </a:r>
            <a:r>
              <a:rPr lang="en-US" dirty="0"/>
              <a:t>) are:</a:t>
            </a:r>
            <a:endParaRPr lang="tr-TR" dirty="0"/>
          </a:p>
          <a:p>
            <a:pPr marL="742950" lvl="1" indent="-285750">
              <a:buFont typeface="Wingdings" panose="05000000000000000000" pitchFamily="2" charset="2"/>
              <a:buChar char="§"/>
            </a:pPr>
            <a:endParaRPr lang="tr-TR" dirty="0"/>
          </a:p>
          <a:p>
            <a:pPr marL="742950" lvl="1" indent="-285750">
              <a:buFont typeface="Wingdings" panose="05000000000000000000" pitchFamily="2" charset="2"/>
              <a:buChar char="§"/>
            </a:pPr>
            <a:r>
              <a:rPr lang="en-US" dirty="0"/>
              <a:t>Workplace</a:t>
            </a:r>
            <a:endParaRPr lang="tr-TR" dirty="0"/>
          </a:p>
          <a:p>
            <a:pPr marL="1200150" lvl="2" indent="-285750">
              <a:buFont typeface="Arial" panose="020B0604020202020204" pitchFamily="34" charset="0"/>
              <a:buChar char="•"/>
            </a:pPr>
            <a:r>
              <a:rPr lang="en-US" dirty="0">
                <a:highlight>
                  <a:srgbClr val="FFFF00"/>
                </a:highlight>
              </a:rPr>
              <a:t>Unsafe building</a:t>
            </a:r>
            <a:endParaRPr lang="tr-TR" dirty="0">
              <a:highlight>
                <a:srgbClr val="FFFF00"/>
              </a:highlight>
            </a:endParaRPr>
          </a:p>
          <a:p>
            <a:pPr marL="1200150" lvl="2" indent="-285750">
              <a:buFont typeface="Arial" panose="020B0604020202020204" pitchFamily="34" charset="0"/>
              <a:buChar char="•"/>
            </a:pPr>
            <a:r>
              <a:rPr lang="en-US" dirty="0">
                <a:highlight>
                  <a:srgbClr val="FFFF00"/>
                </a:highlight>
              </a:rPr>
              <a:t>Old machines</a:t>
            </a:r>
            <a:endParaRPr lang="tr-TR" dirty="0">
              <a:highlight>
                <a:srgbClr val="FFFF00"/>
              </a:highlight>
            </a:endParaRPr>
          </a:p>
          <a:p>
            <a:pPr marL="1200150" lvl="2" indent="-285750">
              <a:buFont typeface="Arial" panose="020B0604020202020204" pitchFamily="34" charset="0"/>
              <a:buChar char="•"/>
            </a:pPr>
            <a:r>
              <a:rPr lang="en-US" dirty="0">
                <a:highlight>
                  <a:srgbClr val="FFFF00"/>
                </a:highlight>
              </a:rPr>
              <a:t>Poor ventilation</a:t>
            </a:r>
            <a:endParaRPr lang="tr-TR" dirty="0">
              <a:highlight>
                <a:srgbClr val="FFFF00"/>
              </a:highlight>
            </a:endParaRPr>
          </a:p>
          <a:p>
            <a:pPr marL="1200150" lvl="2" indent="-285750">
              <a:buFont typeface="Arial" panose="020B0604020202020204" pitchFamily="34" charset="0"/>
              <a:buChar char="•"/>
            </a:pPr>
            <a:r>
              <a:rPr lang="en-US" dirty="0">
                <a:highlight>
                  <a:srgbClr val="FFFF00"/>
                </a:highlight>
              </a:rPr>
              <a:t>Noise</a:t>
            </a:r>
            <a:endParaRPr lang="tr-TR" dirty="0">
              <a:highlight>
                <a:srgbClr val="FFFF00"/>
              </a:highlight>
            </a:endParaRPr>
          </a:p>
          <a:p>
            <a:pPr marL="1200150" lvl="2" indent="-285750">
              <a:buFont typeface="Arial" panose="020B0604020202020204" pitchFamily="34" charset="0"/>
              <a:buChar char="•"/>
            </a:pPr>
            <a:r>
              <a:rPr lang="en-US" dirty="0">
                <a:highlight>
                  <a:srgbClr val="FFFF00"/>
                </a:highlight>
              </a:rPr>
              <a:t>Inaccessible to inspection</a:t>
            </a:r>
            <a:endParaRPr lang="tr-TR" dirty="0">
              <a:highlight>
                <a:srgbClr val="FFFF00"/>
              </a:highlight>
            </a:endParaRPr>
          </a:p>
          <a:p>
            <a:pPr marL="742950" lvl="1" indent="-285750">
              <a:buFont typeface="Wingdings" panose="05000000000000000000" pitchFamily="2" charset="2"/>
              <a:buChar char="§"/>
            </a:pPr>
            <a:endParaRPr lang="tr-TR" dirty="0"/>
          </a:p>
          <a:p>
            <a:pPr marL="742950" lvl="1" indent="-285750">
              <a:buFont typeface="Wingdings" panose="05000000000000000000" pitchFamily="2" charset="2"/>
              <a:buChar char="§"/>
            </a:pPr>
            <a:r>
              <a:rPr lang="en-US" dirty="0"/>
              <a:t>Workers</a:t>
            </a:r>
            <a:endParaRPr lang="tr-TR" dirty="0"/>
          </a:p>
          <a:p>
            <a:pPr marL="1200150" lvl="2" indent="-285750">
              <a:buFont typeface="Arial" panose="020B0604020202020204" pitchFamily="34" charset="0"/>
              <a:buChar char="•"/>
            </a:pPr>
            <a:r>
              <a:rPr lang="en-US" dirty="0">
                <a:highlight>
                  <a:srgbClr val="FFFF00"/>
                </a:highlight>
              </a:rPr>
              <a:t>Limited education</a:t>
            </a:r>
            <a:endParaRPr lang="tr-TR" dirty="0">
              <a:highlight>
                <a:srgbClr val="FFFF00"/>
              </a:highlight>
            </a:endParaRPr>
          </a:p>
          <a:p>
            <a:pPr marL="1200150" lvl="2" indent="-285750">
              <a:buFont typeface="Arial" panose="020B0604020202020204" pitchFamily="34" charset="0"/>
              <a:buChar char="•"/>
            </a:pPr>
            <a:r>
              <a:rPr lang="en-US" dirty="0">
                <a:highlight>
                  <a:srgbClr val="FFFF00"/>
                </a:highlight>
              </a:rPr>
              <a:t>Limited skill and training</a:t>
            </a:r>
            <a:endParaRPr lang="tr-TR" dirty="0">
              <a:highlight>
                <a:srgbClr val="FFFF00"/>
              </a:highlight>
            </a:endParaRPr>
          </a:p>
          <a:p>
            <a:pPr marL="742950" lvl="1" indent="-285750">
              <a:buFont typeface="Wingdings" panose="05000000000000000000" pitchFamily="2" charset="2"/>
              <a:buChar char="§"/>
            </a:pPr>
            <a:endParaRPr lang="tr-TR" dirty="0"/>
          </a:p>
          <a:p>
            <a:pPr marL="742950" lvl="1" indent="-285750">
              <a:buFont typeface="Wingdings" panose="05000000000000000000" pitchFamily="2" charset="2"/>
              <a:buChar char="§"/>
            </a:pPr>
            <a:r>
              <a:rPr lang="en-US" dirty="0"/>
              <a:t>Employers</a:t>
            </a:r>
            <a:endParaRPr lang="tr-TR" dirty="0"/>
          </a:p>
          <a:p>
            <a:pPr marL="1200150" lvl="2" indent="-285750">
              <a:buFont typeface="Arial" panose="020B0604020202020204" pitchFamily="34" charset="0"/>
              <a:buChar char="•"/>
            </a:pPr>
            <a:r>
              <a:rPr lang="en-US" dirty="0">
                <a:highlight>
                  <a:srgbClr val="FFFF00"/>
                </a:highlight>
              </a:rPr>
              <a:t>Limited financial resources</a:t>
            </a:r>
            <a:endParaRPr lang="tr-TR" dirty="0">
              <a:highlight>
                <a:srgbClr val="FFFF00"/>
              </a:highlight>
            </a:endParaRPr>
          </a:p>
          <a:p>
            <a:pPr marL="1200150" lvl="2" indent="-285750">
              <a:buFont typeface="Arial" panose="020B0604020202020204" pitchFamily="34" charset="0"/>
              <a:buChar char="•"/>
            </a:pPr>
            <a:r>
              <a:rPr lang="en-US" dirty="0">
                <a:highlight>
                  <a:srgbClr val="FFFF00"/>
                </a:highlight>
              </a:rPr>
              <a:t>Low attention and knowledge </a:t>
            </a:r>
          </a:p>
        </p:txBody>
      </p:sp>
      <p:sp>
        <p:nvSpPr>
          <p:cNvPr id="9" name="Dikdörtgen 8"/>
          <p:cNvSpPr/>
          <p:nvPr/>
        </p:nvSpPr>
        <p:spPr>
          <a:xfrm>
            <a:off x="7185582" y="2869154"/>
            <a:ext cx="2652913" cy="3139321"/>
          </a:xfrm>
          <a:prstGeom prst="rect">
            <a:avLst/>
          </a:prstGeom>
        </p:spPr>
        <p:txBody>
          <a:bodyPr wrap="square">
            <a:spAutoFit/>
          </a:bodyPr>
          <a:lstStyle/>
          <a:p>
            <a:r>
              <a:rPr lang="en-US"/>
              <a:t>In many developing nations, death rates due to occupational accident among workers are five to six times higher than those in industrialized countries; yet, the situation in developing countries is still largely undocumented due to poor recording system.</a:t>
            </a:r>
          </a:p>
        </p:txBody>
      </p:sp>
    </p:spTree>
    <p:extLst>
      <p:ext uri="{BB962C8B-B14F-4D97-AF65-F5344CB8AC3E}">
        <p14:creationId xmlns:p14="http://schemas.microsoft.com/office/powerpoint/2010/main" val="3532381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FEF39E5B-8DCF-4C94-8A95-F40C12315F1B}" type="datetime10">
              <a:rPr lang="tr-TR" sz="3200" b="1" smtClean="0">
                <a:solidFill>
                  <a:schemeClr val="tx1"/>
                </a:solidFill>
              </a:rPr>
              <a:t>20:28</a:t>
            </a:fld>
            <a:endParaRPr lang="tr-TR" sz="32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659091" y="913085"/>
            <a:ext cx="2937549" cy="400110"/>
          </a:xfrm>
          <a:prstGeom prst="rect">
            <a:avLst/>
          </a:prstGeom>
          <a:noFill/>
        </p:spPr>
        <p:txBody>
          <a:bodyPr wrap="square" rtlCol="0">
            <a:spAutoFit/>
          </a:bodyPr>
          <a:lstStyle/>
          <a:p>
            <a:r>
              <a:rPr lang="tr-TR" sz="2000" b="1" u="sng" dirty="0" err="1">
                <a:highlight>
                  <a:srgbClr val="FFFF00"/>
                </a:highlight>
              </a:rPr>
              <a:t>Groups</a:t>
            </a:r>
            <a:r>
              <a:rPr lang="tr-TR" sz="2000" b="1" u="sng" dirty="0">
                <a:highlight>
                  <a:srgbClr val="FFFF00"/>
                </a:highlight>
              </a:rPr>
              <a:t> at </a:t>
            </a:r>
            <a:r>
              <a:rPr lang="tr-TR" sz="2000" b="1" u="sng" dirty="0" err="1">
                <a:highlight>
                  <a:srgbClr val="FFFF00"/>
                </a:highlight>
              </a:rPr>
              <a:t>Particular</a:t>
            </a:r>
            <a:r>
              <a:rPr lang="tr-TR" sz="2000" b="1" u="sng" dirty="0">
                <a:highlight>
                  <a:srgbClr val="FFFF00"/>
                </a:highlight>
              </a:rPr>
              <a:t> Risk</a:t>
            </a:r>
            <a:endParaRPr lang="en-US" sz="2000" b="1" u="sng" dirty="0">
              <a:highlight>
                <a:srgbClr val="FFFF00"/>
              </a:highlight>
            </a:endParaRPr>
          </a:p>
        </p:txBody>
      </p:sp>
      <p:sp>
        <p:nvSpPr>
          <p:cNvPr id="3" name="Dikdörtgen 2"/>
          <p:cNvSpPr/>
          <p:nvPr/>
        </p:nvSpPr>
        <p:spPr>
          <a:xfrm>
            <a:off x="659091" y="1420600"/>
            <a:ext cx="11064026" cy="4524315"/>
          </a:xfrm>
          <a:prstGeom prst="rect">
            <a:avLst/>
          </a:prstGeom>
        </p:spPr>
        <p:txBody>
          <a:bodyPr wrap="square">
            <a:spAutoFit/>
          </a:bodyPr>
          <a:lstStyle/>
          <a:p>
            <a:r>
              <a:rPr lang="en-US" dirty="0"/>
              <a:t>Some groups either seem to be particularly at risk or their specific problems are overlooked. For example:</a:t>
            </a:r>
            <a:endParaRPr lang="tr-TR" dirty="0"/>
          </a:p>
          <a:p>
            <a:endParaRPr lang="tr-TR" dirty="0"/>
          </a:p>
          <a:p>
            <a:pPr marL="742950" lvl="1" indent="-285750">
              <a:buFont typeface="Wingdings" panose="05000000000000000000" pitchFamily="2" charset="2"/>
              <a:buChar char="§"/>
            </a:pPr>
            <a:r>
              <a:rPr lang="en-US" dirty="0"/>
              <a:t>The special position of women workers needs attention. The gender division of </a:t>
            </a:r>
            <a:r>
              <a:rPr lang="en-US" dirty="0" err="1"/>
              <a:t>labour</a:t>
            </a:r>
            <a:r>
              <a:rPr lang="en-US" dirty="0"/>
              <a:t> has an impact on women’s health and safety in the workplace, which goes well beyond reproductive hazards. </a:t>
            </a:r>
            <a:endParaRPr lang="tr-TR" dirty="0"/>
          </a:p>
          <a:p>
            <a:pPr marL="742950" lvl="1" indent="-285750">
              <a:buFont typeface="Wingdings" panose="05000000000000000000" pitchFamily="2" charset="2"/>
              <a:buChar char="§"/>
            </a:pPr>
            <a:r>
              <a:rPr lang="en-US" dirty="0"/>
              <a:t>Health and safety is male dominated. 86% of Health and Safety Inspectors are male. Resources are traditionally invested far more on male industries, rather than areas of industry where women work. Safety standards are based on the model of a male worker. </a:t>
            </a:r>
            <a:r>
              <a:rPr lang="en-US" dirty="0">
                <a:highlight>
                  <a:srgbClr val="FFFF00"/>
                </a:highlight>
              </a:rPr>
              <a:t>Tasks and equipment are designed for male body size </a:t>
            </a:r>
            <a:r>
              <a:rPr lang="en-US" dirty="0"/>
              <a:t>and shape. </a:t>
            </a:r>
            <a:r>
              <a:rPr lang="en-US" dirty="0">
                <a:highlight>
                  <a:srgbClr val="FFFF00"/>
                </a:highlight>
              </a:rPr>
              <a:t>This can lead to discrimination in a number of areas</a:t>
            </a:r>
            <a:r>
              <a:rPr lang="en-US" dirty="0"/>
              <a:t>.</a:t>
            </a:r>
            <a:endParaRPr lang="tr-TR" dirty="0"/>
          </a:p>
          <a:p>
            <a:pPr marL="742950" lvl="1" indent="-285750">
              <a:buFont typeface="Wingdings" panose="05000000000000000000" pitchFamily="2" charset="2"/>
              <a:buChar char="§"/>
            </a:pPr>
            <a:r>
              <a:rPr lang="en-US" dirty="0"/>
              <a:t>There are many </a:t>
            </a:r>
            <a:r>
              <a:rPr lang="en-US" dirty="0">
                <a:highlight>
                  <a:srgbClr val="FFFF00"/>
                </a:highlight>
              </a:rPr>
              <a:t>home-based </a:t>
            </a:r>
            <a:r>
              <a:rPr lang="en-US" dirty="0"/>
              <a:t>workers, in both developed and developing countries. Some countries regard them as ordinary employees, subject to normal health and safety legislation. In other countries, they are not included in legislation. But countries that ratify the </a:t>
            </a:r>
            <a:r>
              <a:rPr lang="en-US" dirty="0">
                <a:highlight>
                  <a:srgbClr val="FFFF00"/>
                </a:highlight>
              </a:rPr>
              <a:t>Home Work Convention, 1996 (No. 177), </a:t>
            </a:r>
            <a:r>
              <a:rPr lang="en-US" dirty="0"/>
              <a:t>must ensure protection in the field of occupational health and safety equal to that enjoyed by other workers.</a:t>
            </a:r>
            <a:endParaRPr lang="tr-TR" dirty="0"/>
          </a:p>
          <a:p>
            <a:pPr marL="742950" lvl="1" indent="-285750">
              <a:buFont typeface="Wingdings" panose="05000000000000000000" pitchFamily="2" charset="2"/>
              <a:buChar char="§"/>
            </a:pPr>
            <a:r>
              <a:rPr lang="en-US" dirty="0">
                <a:highlight>
                  <a:srgbClr val="FFFF00"/>
                </a:highlight>
              </a:rPr>
              <a:t>Part-time workers </a:t>
            </a:r>
            <a:r>
              <a:rPr lang="en-US" dirty="0"/>
              <a:t>are another group who may suffer from not being covered by health and safety provisions. This is why the </a:t>
            </a:r>
            <a:r>
              <a:rPr lang="en-US" dirty="0">
                <a:highlight>
                  <a:srgbClr val="FFFF00"/>
                </a:highlight>
              </a:rPr>
              <a:t>Part-Time Work Convention, 1994 (No. 175), </a:t>
            </a:r>
            <a:r>
              <a:rPr lang="en-US" dirty="0"/>
              <a:t>stipulates that measures shall be taken to ensure that part-time workers receive the same protection as that accorded to comparable fulltime workers in respect of occupational safety and health. </a:t>
            </a:r>
          </a:p>
        </p:txBody>
      </p:sp>
    </p:spTree>
    <p:extLst>
      <p:ext uri="{BB962C8B-B14F-4D97-AF65-F5344CB8AC3E}">
        <p14:creationId xmlns:p14="http://schemas.microsoft.com/office/powerpoint/2010/main" val="2353249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939410A2-59F7-4C56-86E2-BACC5E51B750}"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9090" y="1012319"/>
            <a:ext cx="10689629" cy="2031325"/>
          </a:xfrm>
          <a:prstGeom prst="rect">
            <a:avLst/>
          </a:prstGeom>
        </p:spPr>
        <p:txBody>
          <a:bodyPr wrap="square">
            <a:spAutoFit/>
          </a:bodyPr>
          <a:lstStyle/>
          <a:p>
            <a:endParaRPr lang="tr-TR" dirty="0"/>
          </a:p>
          <a:p>
            <a:pPr marL="742950" lvl="1" indent="-285750">
              <a:buFont typeface="Wingdings" panose="05000000000000000000" pitchFamily="2" charset="2"/>
              <a:buChar char="§"/>
            </a:pPr>
            <a:r>
              <a:rPr lang="en-US" dirty="0"/>
              <a:t>Another group that should be considered are </a:t>
            </a:r>
            <a:r>
              <a:rPr lang="en-US" dirty="0">
                <a:highlight>
                  <a:srgbClr val="FFFF00"/>
                </a:highlight>
              </a:rPr>
              <a:t>contract workers</a:t>
            </a:r>
            <a:r>
              <a:rPr lang="en-US" dirty="0"/>
              <a:t>, whose accident rate is on average twice that of permanent workers. Many employers seem to believe that by subcontracting certain tasks, they subcontract their safety responsibilities. This is not the case.</a:t>
            </a:r>
            <a:endParaRPr lang="tr-TR" dirty="0"/>
          </a:p>
          <a:p>
            <a:pPr marL="742950" lvl="1" indent="-285750">
              <a:buFont typeface="Wingdings" panose="05000000000000000000" pitchFamily="2" charset="2"/>
              <a:buChar char="§"/>
            </a:pPr>
            <a:r>
              <a:rPr lang="en-US" dirty="0">
                <a:highlight>
                  <a:srgbClr val="FFFF00"/>
                </a:highlight>
              </a:rPr>
              <a:t>Drivers are particularly at risk. </a:t>
            </a:r>
            <a:r>
              <a:rPr lang="en-US" dirty="0"/>
              <a:t>International estimates suggest that between 15 and 20 per cent of fatalities caused by road accidents are suffered by people in the course of their work, but these deaths are treated as road traffic accidents rather than work-related fatalities. </a:t>
            </a:r>
          </a:p>
        </p:txBody>
      </p:sp>
      <p:sp>
        <p:nvSpPr>
          <p:cNvPr id="3" name="Dikdörtgen 2"/>
          <p:cNvSpPr/>
          <p:nvPr/>
        </p:nvSpPr>
        <p:spPr>
          <a:xfrm>
            <a:off x="634344" y="2995266"/>
            <a:ext cx="10739120" cy="3139321"/>
          </a:xfrm>
          <a:prstGeom prst="rect">
            <a:avLst/>
          </a:prstGeom>
        </p:spPr>
        <p:txBody>
          <a:bodyPr wrap="square">
            <a:spAutoFit/>
          </a:bodyPr>
          <a:lstStyle/>
          <a:p>
            <a:r>
              <a:rPr lang="en-US" dirty="0"/>
              <a:t>Despite this worrying situation, international awareness of the magnitude of the problem remains surprisingly modest. The inadequate dissemination</a:t>
            </a:r>
            <a:r>
              <a:rPr lang="tr-TR" dirty="0"/>
              <a:t> (bilginin yetersiz dağıtılması)</a:t>
            </a:r>
            <a:r>
              <a:rPr lang="en-US" dirty="0"/>
              <a:t> of knowledge and information hampers action, especially in developing countries. It also limits the capacity to design and implement effective policies and programs. The fatality, accident and disease figures are alarming but investment decisions continue to be made in disregard of safety, health and environmental considerations. In the scramble for capital, globalization and increasingly stiff competition tend to deflect attention from the long-term economic benefits of a safe and healthy working environment. While the international press reports on major industrial accidents, the many work-related deaths that occur every day go virtually unrecorded. Workers continue to face serious risks. To reduce the human suffering and financial loss associated with these risks, there is a need for increased and sustained </a:t>
            </a:r>
            <a:endParaRPr lang="tr-TR" dirty="0"/>
          </a:p>
          <a:p>
            <a:r>
              <a:rPr lang="en-US" dirty="0"/>
              <a:t>action to protect occupational health and safety, and the environment. </a:t>
            </a:r>
          </a:p>
        </p:txBody>
      </p:sp>
    </p:spTree>
    <p:extLst>
      <p:ext uri="{BB962C8B-B14F-4D97-AF65-F5344CB8AC3E}">
        <p14:creationId xmlns:p14="http://schemas.microsoft.com/office/powerpoint/2010/main" val="3026757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5951C07A-3881-5B41-4E5F-D8CB863EC13F}"/>
              </a:ext>
            </a:extLst>
          </p:cNvPr>
          <p:cNvGraphicFramePr>
            <a:graphicFrameLocks noGrp="1"/>
          </p:cNvGraphicFramePr>
          <p:nvPr>
            <p:ph idx="1"/>
            <p:extLst>
              <p:ext uri="{D42A27DB-BD31-4B8C-83A1-F6EECF244321}">
                <p14:modId xmlns:p14="http://schemas.microsoft.com/office/powerpoint/2010/main" val="1855709536"/>
              </p:ext>
            </p:extLst>
          </p:nvPr>
        </p:nvGraphicFramePr>
        <p:xfrm>
          <a:off x="2113935" y="2151357"/>
          <a:ext cx="7580671" cy="2208772"/>
        </p:xfrm>
        <a:graphic>
          <a:graphicData uri="http://schemas.openxmlformats.org/drawingml/2006/table">
            <a:tbl>
              <a:tblPr firstRow="1" bandRow="1">
                <a:tableStyleId>{073A0DAA-6AF3-43AB-8588-CEC1D06C72B9}</a:tableStyleId>
              </a:tblPr>
              <a:tblGrid>
                <a:gridCol w="3795251">
                  <a:extLst>
                    <a:ext uri="{9D8B030D-6E8A-4147-A177-3AD203B41FA5}">
                      <a16:colId xmlns:a16="http://schemas.microsoft.com/office/drawing/2014/main" val="1835584910"/>
                    </a:ext>
                  </a:extLst>
                </a:gridCol>
                <a:gridCol w="3785420">
                  <a:extLst>
                    <a:ext uri="{9D8B030D-6E8A-4147-A177-3AD203B41FA5}">
                      <a16:colId xmlns:a16="http://schemas.microsoft.com/office/drawing/2014/main" val="3238949450"/>
                    </a:ext>
                  </a:extLst>
                </a:gridCol>
              </a:tblGrid>
              <a:tr h="556000">
                <a:tc>
                  <a:txBody>
                    <a:bodyPr/>
                    <a:lstStyle/>
                    <a:p>
                      <a:pPr algn="ctr"/>
                      <a:r>
                        <a:rPr lang="tr-TR" b="1" dirty="0"/>
                        <a:t>EXAMS &amp; ASSIGNMENTS</a:t>
                      </a:r>
                    </a:p>
                  </a:txBody>
                  <a:tcPr anchor="ctr"/>
                </a:tc>
                <a:tc>
                  <a:txBody>
                    <a:bodyPr/>
                    <a:lstStyle/>
                    <a:p>
                      <a:pPr algn="ctr"/>
                      <a:r>
                        <a:rPr lang="tr-TR" b="1" dirty="0"/>
                        <a:t>WEIGHT</a:t>
                      </a:r>
                    </a:p>
                  </a:txBody>
                  <a:tcPr anchor="ctr"/>
                </a:tc>
                <a:extLst>
                  <a:ext uri="{0D108BD9-81ED-4DB2-BD59-A6C34878D82A}">
                    <a16:rowId xmlns:a16="http://schemas.microsoft.com/office/drawing/2014/main" val="251948872"/>
                  </a:ext>
                </a:extLst>
              </a:tr>
              <a:tr h="556000">
                <a:tc>
                  <a:txBody>
                    <a:bodyPr/>
                    <a:lstStyle/>
                    <a:p>
                      <a:pPr algn="ctr"/>
                      <a:r>
                        <a:rPr lang="tr-TR" b="1" dirty="0"/>
                        <a:t>MIDTERM </a:t>
                      </a:r>
                    </a:p>
                  </a:txBody>
                  <a:tcPr anchor="ctr"/>
                </a:tc>
                <a:tc>
                  <a:txBody>
                    <a:bodyPr/>
                    <a:lstStyle/>
                    <a:p>
                      <a:pPr algn="ctr"/>
                      <a:r>
                        <a:rPr lang="tr-TR" dirty="0"/>
                        <a:t>40 %</a:t>
                      </a:r>
                    </a:p>
                  </a:txBody>
                  <a:tcPr anchor="ctr"/>
                </a:tc>
                <a:extLst>
                  <a:ext uri="{0D108BD9-81ED-4DB2-BD59-A6C34878D82A}">
                    <a16:rowId xmlns:a16="http://schemas.microsoft.com/office/drawing/2014/main" val="934978021"/>
                  </a:ext>
                </a:extLst>
              </a:tr>
              <a:tr h="556000">
                <a:tc>
                  <a:txBody>
                    <a:bodyPr/>
                    <a:lstStyle/>
                    <a:p>
                      <a:pPr algn="ctr"/>
                      <a:r>
                        <a:rPr lang="tr-TR" b="1" dirty="0"/>
                        <a:t>FINAL</a:t>
                      </a:r>
                    </a:p>
                  </a:txBody>
                  <a:tcPr anchor="ctr"/>
                </a:tc>
                <a:tc>
                  <a:txBody>
                    <a:bodyPr/>
                    <a:lstStyle/>
                    <a:p>
                      <a:pPr algn="ctr"/>
                      <a:r>
                        <a:rPr lang="tr-TR" dirty="0"/>
                        <a:t>60 %</a:t>
                      </a:r>
                    </a:p>
                  </a:txBody>
                  <a:tcPr anchor="ctr"/>
                </a:tc>
                <a:extLst>
                  <a:ext uri="{0D108BD9-81ED-4DB2-BD59-A6C34878D82A}">
                    <a16:rowId xmlns:a16="http://schemas.microsoft.com/office/drawing/2014/main" val="2091754999"/>
                  </a:ext>
                </a:extLst>
              </a:tr>
              <a:tr h="540772">
                <a:tc>
                  <a:txBody>
                    <a:bodyPr/>
                    <a:lstStyle/>
                    <a:p>
                      <a:pPr algn="ctr"/>
                      <a:r>
                        <a:rPr lang="tr-TR" b="1" dirty="0"/>
                        <a:t>ASSIGNMENT</a:t>
                      </a:r>
                    </a:p>
                  </a:txBody>
                  <a:tcPr anchor="ctr"/>
                </a:tc>
                <a:tc>
                  <a:txBody>
                    <a:bodyPr/>
                    <a:lstStyle/>
                    <a:p>
                      <a:pPr algn="ctr"/>
                      <a:r>
                        <a:rPr lang="tr-TR" dirty="0" err="1"/>
                        <a:t>Shall</a:t>
                      </a:r>
                      <a:r>
                        <a:rPr lang="tr-TR" dirty="0"/>
                        <a:t> be </a:t>
                      </a:r>
                      <a:r>
                        <a:rPr lang="tr-TR" dirty="0" err="1"/>
                        <a:t>evaluated</a:t>
                      </a:r>
                      <a:r>
                        <a:rPr lang="tr-TR" dirty="0"/>
                        <a:t> </a:t>
                      </a:r>
                      <a:r>
                        <a:rPr lang="tr-TR" dirty="0" err="1"/>
                        <a:t>with</a:t>
                      </a:r>
                      <a:r>
                        <a:rPr lang="tr-TR" dirty="0"/>
                        <a:t> </a:t>
                      </a:r>
                      <a:r>
                        <a:rPr lang="tr-TR" dirty="0" err="1"/>
                        <a:t>the</a:t>
                      </a:r>
                      <a:r>
                        <a:rPr lang="tr-TR" dirty="0"/>
                        <a:t> Final </a:t>
                      </a:r>
                      <a:r>
                        <a:rPr lang="tr-TR" dirty="0" err="1"/>
                        <a:t>exam</a:t>
                      </a:r>
                      <a:r>
                        <a:rPr lang="tr-TR" dirty="0"/>
                        <a:t> </a:t>
                      </a:r>
                    </a:p>
                  </a:txBody>
                  <a:tcPr anchor="ctr"/>
                </a:tc>
                <a:extLst>
                  <a:ext uri="{0D108BD9-81ED-4DB2-BD59-A6C34878D82A}">
                    <a16:rowId xmlns:a16="http://schemas.microsoft.com/office/drawing/2014/main" val="2656473568"/>
                  </a:ext>
                </a:extLst>
              </a:tr>
            </a:tbl>
          </a:graphicData>
        </a:graphic>
      </p:graphicFrame>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ate Placeholder 1">
            <a:extLst>
              <a:ext uri="{FF2B5EF4-FFF2-40B4-BE49-F238E27FC236}">
                <a16:creationId xmlns:a16="http://schemas.microsoft.com/office/drawing/2014/main" id="{61FC1DF8-7570-9A86-C925-1DFB473EBD44}"/>
              </a:ext>
            </a:extLst>
          </p:cNvPr>
          <p:cNvSpPr>
            <a:spLocks noGrp="1"/>
          </p:cNvSpPr>
          <p:nvPr>
            <p:ph type="dt" sz="half" idx="10"/>
          </p:nvPr>
        </p:nvSpPr>
        <p:spPr>
          <a:xfrm>
            <a:off x="518572" y="5971838"/>
            <a:ext cx="1162743" cy="365125"/>
          </a:xfrm>
        </p:spPr>
        <p:txBody>
          <a:bodyPr/>
          <a:lstStyle/>
          <a:p>
            <a:fld id="{5B1BA19C-022E-454C-95BB-1E8221DECC12}"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2791184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39D3FA87-55C0-493F-8875-1478DE7628E8}"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518573" y="1006930"/>
            <a:ext cx="5976573" cy="430887"/>
          </a:xfrm>
          <a:prstGeom prst="rect">
            <a:avLst/>
          </a:prstGeom>
        </p:spPr>
        <p:txBody>
          <a:bodyPr wrap="none">
            <a:spAutoFit/>
          </a:bodyPr>
          <a:lstStyle/>
          <a:p>
            <a:r>
              <a:rPr lang="en-US" sz="2200" b="1" u="sng" dirty="0">
                <a:highlight>
                  <a:srgbClr val="FFFF00"/>
                </a:highlight>
              </a:rPr>
              <a:t>C</a:t>
            </a:r>
            <a:r>
              <a:rPr lang="tr-TR" sz="2200" b="1" u="sng" dirty="0" err="1">
                <a:highlight>
                  <a:srgbClr val="FFFF00"/>
                </a:highlight>
              </a:rPr>
              <a:t>ore</a:t>
            </a:r>
            <a:r>
              <a:rPr lang="tr-TR" sz="2200" b="1" u="sng" dirty="0">
                <a:highlight>
                  <a:srgbClr val="FFFF00"/>
                </a:highlight>
              </a:rPr>
              <a:t> </a:t>
            </a:r>
            <a:r>
              <a:rPr lang="tr-TR" sz="2200" b="1" u="sng" dirty="0" err="1">
                <a:highlight>
                  <a:srgbClr val="FFFF00"/>
                </a:highlight>
              </a:rPr>
              <a:t>Principles</a:t>
            </a:r>
            <a:r>
              <a:rPr lang="tr-TR" sz="2200" b="1" u="sng" dirty="0">
                <a:highlight>
                  <a:srgbClr val="FFFF00"/>
                </a:highlight>
              </a:rPr>
              <a:t> of </a:t>
            </a:r>
            <a:r>
              <a:rPr lang="tr-TR" sz="2200" b="1" u="sng" dirty="0" err="1">
                <a:highlight>
                  <a:srgbClr val="FFFF00"/>
                </a:highlight>
              </a:rPr>
              <a:t>Occupational</a:t>
            </a:r>
            <a:r>
              <a:rPr lang="tr-TR" sz="2200" b="1" u="sng" dirty="0">
                <a:highlight>
                  <a:srgbClr val="FFFF00"/>
                </a:highlight>
              </a:rPr>
              <a:t> </a:t>
            </a:r>
            <a:r>
              <a:rPr lang="tr-TR" sz="2200" b="1" u="sng" dirty="0" err="1">
                <a:highlight>
                  <a:srgbClr val="FFFF00"/>
                </a:highlight>
              </a:rPr>
              <a:t>Health</a:t>
            </a:r>
            <a:r>
              <a:rPr lang="tr-TR" sz="2200" b="1" u="sng" dirty="0">
                <a:highlight>
                  <a:srgbClr val="FFFF00"/>
                </a:highlight>
              </a:rPr>
              <a:t> </a:t>
            </a:r>
            <a:r>
              <a:rPr lang="tr-TR" sz="2200" b="1" u="sng" dirty="0" err="1">
                <a:highlight>
                  <a:srgbClr val="FFFF00"/>
                </a:highlight>
              </a:rPr>
              <a:t>and</a:t>
            </a:r>
            <a:r>
              <a:rPr lang="tr-TR" sz="2200" b="1" u="sng" dirty="0">
                <a:highlight>
                  <a:srgbClr val="FFFF00"/>
                </a:highlight>
              </a:rPr>
              <a:t> </a:t>
            </a:r>
            <a:r>
              <a:rPr lang="tr-TR" sz="2200" b="1" u="sng" dirty="0" err="1">
                <a:highlight>
                  <a:srgbClr val="FFFF00"/>
                </a:highlight>
              </a:rPr>
              <a:t>Safety</a:t>
            </a:r>
            <a:endParaRPr lang="en-US" sz="2200" b="1" u="sng" dirty="0">
              <a:highlight>
                <a:srgbClr val="FFFF00"/>
              </a:highlight>
            </a:endParaRPr>
          </a:p>
        </p:txBody>
      </p:sp>
      <p:sp>
        <p:nvSpPr>
          <p:cNvPr id="3" name="Dikdörtgen 2"/>
          <p:cNvSpPr/>
          <p:nvPr/>
        </p:nvSpPr>
        <p:spPr>
          <a:xfrm>
            <a:off x="659745" y="1500885"/>
            <a:ext cx="10872509" cy="4247317"/>
          </a:xfrm>
          <a:prstGeom prst="rect">
            <a:avLst/>
          </a:prstGeom>
        </p:spPr>
        <p:txBody>
          <a:bodyPr wrap="square">
            <a:spAutoFit/>
          </a:bodyPr>
          <a:lstStyle/>
          <a:p>
            <a:r>
              <a:rPr lang="en-US" dirty="0"/>
              <a:t>Occupational health and safety is an extensive multidisciplinary field, invariably touching on issues related to, among other things, medicine and other scientific fields, law, technology, economics and concerns specific to various industries. Despite this variety of concerns and interests, certain basic principles can be identified, including the following:</a:t>
            </a:r>
            <a:endParaRPr lang="tr-TR" dirty="0"/>
          </a:p>
          <a:p>
            <a:endParaRPr lang="tr-TR" dirty="0"/>
          </a:p>
          <a:p>
            <a:r>
              <a:rPr lang="tr-TR" b="1" dirty="0"/>
              <a:t>- </a:t>
            </a:r>
            <a:r>
              <a:rPr lang="en-US" b="1" dirty="0">
                <a:highlight>
                  <a:srgbClr val="00FF00"/>
                </a:highlight>
              </a:rPr>
              <a:t>All workers have rights. </a:t>
            </a:r>
            <a:endParaRPr lang="tr-TR" b="1" dirty="0">
              <a:highlight>
                <a:srgbClr val="00FF00"/>
              </a:highlight>
            </a:endParaRPr>
          </a:p>
          <a:p>
            <a:r>
              <a:rPr lang="en-US" dirty="0"/>
              <a:t>Workers, as well as employers and governments, must ensure that these rights are protected and foster decent conditions of </a:t>
            </a:r>
            <a:r>
              <a:rPr lang="en-US" dirty="0" err="1"/>
              <a:t>labour</a:t>
            </a:r>
            <a:r>
              <a:rPr lang="en-US" dirty="0"/>
              <a:t>. As </a:t>
            </a:r>
            <a:r>
              <a:rPr lang="en-US" dirty="0">
                <a:highlight>
                  <a:srgbClr val="FFFF00"/>
                </a:highlight>
              </a:rPr>
              <a:t>the International </a:t>
            </a:r>
            <a:r>
              <a:rPr lang="en-US" dirty="0" err="1">
                <a:highlight>
                  <a:srgbClr val="FFFF00"/>
                </a:highlight>
              </a:rPr>
              <a:t>Labour</a:t>
            </a:r>
            <a:r>
              <a:rPr lang="en-US" dirty="0">
                <a:highlight>
                  <a:srgbClr val="FFFF00"/>
                </a:highlight>
              </a:rPr>
              <a:t> Conference stated in 1984:</a:t>
            </a:r>
            <a:endParaRPr lang="tr-TR" dirty="0">
              <a:highlight>
                <a:srgbClr val="FFFF00"/>
              </a:highlight>
            </a:endParaRPr>
          </a:p>
          <a:p>
            <a:pPr marL="742950" lvl="1" indent="-285750">
              <a:buFont typeface="Arial" panose="020B0604020202020204" pitchFamily="34" charset="0"/>
              <a:buChar char="•"/>
            </a:pPr>
            <a:r>
              <a:rPr lang="en-US" dirty="0">
                <a:highlight>
                  <a:srgbClr val="FFFF00"/>
                </a:highlight>
              </a:rPr>
              <a:t>work should take place in a safe and healthy working environment</a:t>
            </a:r>
            <a:r>
              <a:rPr lang="en-US" dirty="0"/>
              <a:t>;</a:t>
            </a:r>
            <a:endParaRPr lang="tr-TR" dirty="0"/>
          </a:p>
          <a:p>
            <a:pPr marL="742950" lvl="1" indent="-285750">
              <a:buFont typeface="Arial" panose="020B0604020202020204" pitchFamily="34" charset="0"/>
              <a:buChar char="•"/>
            </a:pPr>
            <a:r>
              <a:rPr lang="en-US" dirty="0">
                <a:highlight>
                  <a:srgbClr val="FFFF00"/>
                </a:highlight>
              </a:rPr>
              <a:t>conditions of work should be consistent with workers’ well-being and human dignity;</a:t>
            </a:r>
            <a:endParaRPr lang="tr-TR" dirty="0">
              <a:highlight>
                <a:srgbClr val="FFFF00"/>
              </a:highlight>
            </a:endParaRPr>
          </a:p>
          <a:p>
            <a:pPr marL="742950" lvl="1" indent="-285750">
              <a:buFont typeface="Arial" panose="020B0604020202020204" pitchFamily="34" charset="0"/>
              <a:buChar char="•"/>
            </a:pPr>
            <a:r>
              <a:rPr lang="en-US" dirty="0">
                <a:highlight>
                  <a:srgbClr val="FFFF00"/>
                </a:highlight>
              </a:rPr>
              <a:t>work should offer real possibilities for personal achievement, self-fulfillment and service to society.</a:t>
            </a:r>
            <a:endParaRPr lang="tr-TR" dirty="0">
              <a:highlight>
                <a:srgbClr val="FFFF00"/>
              </a:highlight>
            </a:endParaRPr>
          </a:p>
          <a:p>
            <a:pPr marL="742950" lvl="1" indent="-285750">
              <a:buFont typeface="Arial" panose="020B0604020202020204" pitchFamily="34" charset="0"/>
              <a:buChar char="•"/>
            </a:pPr>
            <a:endParaRPr lang="tr-TR" dirty="0"/>
          </a:p>
          <a:p>
            <a:pPr marL="285750" lvl="1" indent="-285750">
              <a:buFontTx/>
              <a:buChar char="-"/>
            </a:pPr>
            <a:r>
              <a:rPr lang="en-US" b="1" dirty="0">
                <a:highlight>
                  <a:srgbClr val="00FF00"/>
                </a:highlight>
              </a:rPr>
              <a:t>Occupational health and </a:t>
            </a:r>
            <a:r>
              <a:rPr lang="en-US" b="1" dirty="0" err="1">
                <a:highlight>
                  <a:srgbClr val="00FF00"/>
                </a:highlight>
              </a:rPr>
              <a:t>saf</a:t>
            </a:r>
            <a:r>
              <a:rPr lang="tr-TR" b="1" dirty="0" err="1">
                <a:highlight>
                  <a:srgbClr val="00FF00"/>
                </a:highlight>
              </a:rPr>
              <a:t>ety</a:t>
            </a:r>
            <a:r>
              <a:rPr lang="tr-TR" b="1" dirty="0">
                <a:highlight>
                  <a:srgbClr val="00FF00"/>
                </a:highlight>
              </a:rPr>
              <a:t> </a:t>
            </a:r>
            <a:r>
              <a:rPr lang="tr-TR" b="1" dirty="0" err="1">
                <a:highlight>
                  <a:srgbClr val="00FF00"/>
                </a:highlight>
              </a:rPr>
              <a:t>regulations</a:t>
            </a:r>
            <a:r>
              <a:rPr lang="tr-TR" b="1" dirty="0">
                <a:highlight>
                  <a:srgbClr val="00FF00"/>
                </a:highlight>
              </a:rPr>
              <a:t> </a:t>
            </a:r>
            <a:r>
              <a:rPr lang="tr-TR" b="1" dirty="0" err="1">
                <a:highlight>
                  <a:srgbClr val="00FF00"/>
                </a:highlight>
              </a:rPr>
              <a:t>must</a:t>
            </a:r>
            <a:r>
              <a:rPr lang="tr-TR" b="1" dirty="0">
                <a:highlight>
                  <a:srgbClr val="00FF00"/>
                </a:highlight>
              </a:rPr>
              <a:t> be </a:t>
            </a:r>
            <a:r>
              <a:rPr lang="tr-TR" b="1" dirty="0" err="1">
                <a:highlight>
                  <a:srgbClr val="00FF00"/>
                </a:highlight>
              </a:rPr>
              <a:t>established</a:t>
            </a:r>
            <a:r>
              <a:rPr lang="tr-TR" b="1" dirty="0">
                <a:highlight>
                  <a:srgbClr val="00FF00"/>
                </a:highlight>
              </a:rPr>
              <a:t>.</a:t>
            </a:r>
          </a:p>
          <a:p>
            <a:pPr marL="0" lvl="1"/>
            <a:r>
              <a:rPr lang="tr-TR" b="1" dirty="0"/>
              <a:t> </a:t>
            </a:r>
            <a:r>
              <a:rPr lang="en-US" dirty="0"/>
              <a:t>Such policies must be implemented at both the governmental and enterprise levels. They must be effectively communicated to all parties concerned. </a:t>
            </a:r>
            <a:endParaRPr lang="en-US" b="1" dirty="0"/>
          </a:p>
        </p:txBody>
      </p:sp>
    </p:spTree>
    <p:extLst>
      <p:ext uri="{BB962C8B-B14F-4D97-AF65-F5344CB8AC3E}">
        <p14:creationId xmlns:p14="http://schemas.microsoft.com/office/powerpoint/2010/main" val="341262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1116291" y="6492875"/>
            <a:ext cx="1509074" cy="365125"/>
          </a:xfrm>
        </p:spPr>
        <p:txBody>
          <a:bodyPr/>
          <a:lstStyle/>
          <a:p>
            <a:fld id="{C5D21FE3-AD1A-425D-BAD8-D677625D5D6A}" type="datetime10">
              <a:rPr lang="tr-TR" sz="3200" b="1" smtClean="0">
                <a:solidFill>
                  <a:schemeClr val="tx1"/>
                </a:solidFill>
              </a:rPr>
              <a:t>20:28</a:t>
            </a:fld>
            <a:endParaRPr lang="tr-TR" sz="32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751840" y="1206985"/>
            <a:ext cx="10688320" cy="4524315"/>
          </a:xfrm>
          <a:prstGeom prst="rect">
            <a:avLst/>
          </a:prstGeom>
        </p:spPr>
        <p:txBody>
          <a:bodyPr wrap="square">
            <a:spAutoFit/>
          </a:bodyPr>
          <a:lstStyle/>
          <a:p>
            <a:pPr marL="182563"/>
            <a:r>
              <a:rPr lang="tr-TR" b="1" dirty="0"/>
              <a:t>- </a:t>
            </a:r>
            <a:r>
              <a:rPr lang="en-US" b="1" dirty="0">
                <a:highlight>
                  <a:srgbClr val="00FF00"/>
                </a:highlight>
              </a:rPr>
              <a:t>There is need for consultation with the social partners (that is, employers and workers) and other </a:t>
            </a:r>
            <a:r>
              <a:rPr lang="tr-TR" b="1" dirty="0">
                <a:highlight>
                  <a:srgbClr val="00FF00"/>
                </a:highlight>
              </a:rPr>
              <a:t> </a:t>
            </a:r>
            <a:r>
              <a:rPr lang="en-US" b="1" dirty="0">
                <a:highlight>
                  <a:srgbClr val="00FF00"/>
                </a:highlight>
              </a:rPr>
              <a:t>stakeholders. </a:t>
            </a:r>
            <a:endParaRPr lang="tr-TR" b="1" dirty="0">
              <a:highlight>
                <a:srgbClr val="00FF00"/>
              </a:highlight>
            </a:endParaRPr>
          </a:p>
          <a:p>
            <a:pPr marL="182563"/>
            <a:r>
              <a:rPr lang="en-US" dirty="0"/>
              <a:t>This should be done during formulation, implementation and review of such policies.</a:t>
            </a:r>
            <a:r>
              <a:rPr lang="tr-TR" dirty="0"/>
              <a:t> </a:t>
            </a:r>
          </a:p>
          <a:p>
            <a:pPr marL="182563"/>
            <a:endParaRPr lang="tr-TR" b="1" dirty="0"/>
          </a:p>
          <a:p>
            <a:pPr marL="182563"/>
            <a:r>
              <a:rPr lang="tr-TR" b="1" dirty="0">
                <a:highlight>
                  <a:srgbClr val="00FF00"/>
                </a:highlight>
              </a:rPr>
              <a:t>- </a:t>
            </a:r>
            <a:r>
              <a:rPr lang="en-US" b="1" dirty="0">
                <a:highlight>
                  <a:srgbClr val="00FF00"/>
                </a:highlight>
              </a:rPr>
              <a:t>Prevention and protection must be the aim of occupational health and safety </a:t>
            </a:r>
            <a:r>
              <a:rPr lang="en-US" b="1" dirty="0" err="1">
                <a:highlight>
                  <a:srgbClr val="00FF00"/>
                </a:highlight>
              </a:rPr>
              <a:t>programmes</a:t>
            </a:r>
            <a:r>
              <a:rPr lang="en-US" b="1" dirty="0">
                <a:highlight>
                  <a:srgbClr val="00FF00"/>
                </a:highlight>
              </a:rPr>
              <a:t> and policies. </a:t>
            </a:r>
            <a:r>
              <a:rPr lang="tr-TR" b="1" dirty="0"/>
              <a:t>    </a:t>
            </a:r>
            <a:r>
              <a:rPr lang="en-US" dirty="0"/>
              <a:t>Efforts must be focused on primary prevention at the workplace level. Workplaces and working environments should be planned and designed to be safe and healthy.</a:t>
            </a:r>
            <a:endParaRPr lang="tr-TR" dirty="0"/>
          </a:p>
          <a:p>
            <a:pPr marL="182563">
              <a:buFont typeface="Wingdings" panose="05000000000000000000" pitchFamily="2" charset="2"/>
              <a:buChar char="§"/>
            </a:pPr>
            <a:endParaRPr lang="tr-TR" b="1" dirty="0"/>
          </a:p>
          <a:p>
            <a:pPr marL="182563"/>
            <a:r>
              <a:rPr lang="tr-TR" b="1" dirty="0">
                <a:highlight>
                  <a:srgbClr val="00FF00"/>
                </a:highlight>
              </a:rPr>
              <a:t>- </a:t>
            </a:r>
            <a:r>
              <a:rPr lang="en-US" b="1" dirty="0">
                <a:highlight>
                  <a:srgbClr val="00FF00"/>
                </a:highlight>
              </a:rPr>
              <a:t>Information is vital for the development and implementation of effective </a:t>
            </a:r>
            <a:r>
              <a:rPr lang="en-US" b="1" dirty="0" err="1">
                <a:highlight>
                  <a:srgbClr val="00FF00"/>
                </a:highlight>
              </a:rPr>
              <a:t>programmes</a:t>
            </a:r>
            <a:r>
              <a:rPr lang="en-US" b="1" dirty="0">
                <a:highlight>
                  <a:srgbClr val="00FF00"/>
                </a:highlight>
              </a:rPr>
              <a:t> and policies</a:t>
            </a:r>
            <a:r>
              <a:rPr lang="en-US" b="1" dirty="0"/>
              <a:t>. </a:t>
            </a:r>
            <a:endParaRPr lang="tr-TR" b="1" dirty="0"/>
          </a:p>
          <a:p>
            <a:pPr marL="182563"/>
            <a:r>
              <a:rPr lang="en-US" dirty="0"/>
              <a:t>The collection and dissemination</a:t>
            </a:r>
            <a:r>
              <a:rPr lang="tr-TR" dirty="0"/>
              <a:t> (bilginin yayılması)</a:t>
            </a:r>
            <a:r>
              <a:rPr lang="en-US" dirty="0"/>
              <a:t> of accurate information on hazards and hazardous materials, surveillance of workplaces, monitoring of compliance with policies and good practices, and other related activities are central to the establishment and enforcement of effective policies.</a:t>
            </a:r>
            <a:endParaRPr lang="tr-TR" dirty="0"/>
          </a:p>
          <a:p>
            <a:pPr marL="182563">
              <a:buFont typeface="Wingdings" panose="05000000000000000000" pitchFamily="2" charset="2"/>
              <a:buChar char="§"/>
            </a:pPr>
            <a:endParaRPr lang="tr-TR" b="1" dirty="0"/>
          </a:p>
          <a:p>
            <a:pPr marL="468313" indent="-285750">
              <a:buFontTx/>
              <a:buChar char="-"/>
            </a:pPr>
            <a:r>
              <a:rPr lang="en-US" b="1" dirty="0">
                <a:highlight>
                  <a:srgbClr val="00FF00"/>
                </a:highlight>
              </a:rPr>
              <a:t>Health promotion is a central element of occupational health practice</a:t>
            </a:r>
            <a:r>
              <a:rPr lang="en-US" dirty="0"/>
              <a:t>. </a:t>
            </a:r>
            <a:endParaRPr lang="tr-TR" dirty="0"/>
          </a:p>
          <a:p>
            <a:pPr marL="182563"/>
            <a:r>
              <a:rPr lang="en-US" dirty="0"/>
              <a:t>Efforts must be made to enhance workers’ physical, mental and social well-being.</a:t>
            </a:r>
            <a:endParaRPr lang="tr-TR" dirty="0"/>
          </a:p>
          <a:p>
            <a:endParaRPr lang="en-US" dirty="0"/>
          </a:p>
        </p:txBody>
      </p:sp>
      <p:sp>
        <p:nvSpPr>
          <p:cNvPr id="9" name="Date Placeholder 5">
            <a:extLst>
              <a:ext uri="{FF2B5EF4-FFF2-40B4-BE49-F238E27FC236}">
                <a16:creationId xmlns:a16="http://schemas.microsoft.com/office/drawing/2014/main" id="{6A27B9B1-2B33-9260-CCA9-E05EDE3D6A89}"/>
              </a:ext>
            </a:extLst>
          </p:cNvPr>
          <p:cNvSpPr txBox="1">
            <a:spLocks/>
          </p:cNvSpPr>
          <p:nvPr/>
        </p:nvSpPr>
        <p:spPr>
          <a:xfrm>
            <a:off x="659091" y="6008475"/>
            <a:ext cx="1509074" cy="365125"/>
          </a:xfrm>
          <a:prstGeom prst="rect">
            <a:avLst/>
          </a:prstGeom>
        </p:spPr>
        <p:txBody>
          <a:bodyPr vert="horz" lIns="91440" tIns="45720" rIns="91440" bIns="45720" rtlCol="0" anchor="ctr"/>
          <a:lstStyle>
            <a:defPPr>
              <a:defRPr lang="tr-T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D3FA87-55C0-493F-8875-1478DE7628E8}" type="datetime10">
              <a:rPr lang="tr-TR" sz="2400" b="1" smtClean="0">
                <a:solidFill>
                  <a:schemeClr val="tx1"/>
                </a:solidFill>
              </a:rPr>
              <a:pPr/>
              <a:t>20:28</a:t>
            </a:fld>
            <a:endParaRPr lang="tr-TR" sz="2400" b="1" dirty="0">
              <a:solidFill>
                <a:schemeClr val="tx1"/>
              </a:solidFill>
            </a:endParaRPr>
          </a:p>
        </p:txBody>
      </p:sp>
    </p:spTree>
    <p:extLst>
      <p:ext uri="{BB962C8B-B14F-4D97-AF65-F5344CB8AC3E}">
        <p14:creationId xmlns:p14="http://schemas.microsoft.com/office/powerpoint/2010/main" val="324500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8A66C157-97DA-49F7-8939-6B9D5A25083F}"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518574" y="911770"/>
            <a:ext cx="11150328" cy="5324535"/>
          </a:xfrm>
          <a:prstGeom prst="rect">
            <a:avLst/>
          </a:prstGeom>
        </p:spPr>
        <p:txBody>
          <a:bodyPr wrap="square">
            <a:spAutoFit/>
          </a:bodyPr>
          <a:lstStyle/>
          <a:p>
            <a:pPr marL="355600">
              <a:tabLst>
                <a:tab pos="355600" algn="l"/>
              </a:tabLst>
            </a:pPr>
            <a:r>
              <a:rPr lang="tr-TR" sz="1700" b="1" dirty="0"/>
              <a:t>- </a:t>
            </a:r>
            <a:r>
              <a:rPr lang="en-US" sz="1700" b="1" dirty="0">
                <a:highlight>
                  <a:srgbClr val="00FF00"/>
                </a:highlight>
              </a:rPr>
              <a:t>Occupational health services covering all workers should be established. </a:t>
            </a:r>
            <a:endParaRPr lang="tr-TR" sz="1700" b="1" dirty="0">
              <a:highlight>
                <a:srgbClr val="00FF00"/>
              </a:highlight>
            </a:endParaRPr>
          </a:p>
          <a:p>
            <a:pPr marL="355600">
              <a:tabLst>
                <a:tab pos="355600" algn="l"/>
              </a:tabLst>
            </a:pPr>
            <a:r>
              <a:rPr lang="en-US" sz="1700" dirty="0"/>
              <a:t>Ideally, all workers in all categories of economic activity should have access to such services, which aim to protect and pro-mote workers’ health and improve working conditions.</a:t>
            </a:r>
            <a:r>
              <a:rPr lang="en-US" sz="1700" b="1" dirty="0"/>
              <a:t> </a:t>
            </a:r>
            <a:endParaRPr lang="tr-TR" sz="1700" b="1" dirty="0"/>
          </a:p>
          <a:p>
            <a:pPr marL="355600">
              <a:tabLst>
                <a:tab pos="355600" algn="l"/>
              </a:tabLst>
            </a:pPr>
            <a:endParaRPr lang="tr-TR" sz="1700" b="1" dirty="0"/>
          </a:p>
          <a:p>
            <a:pPr marL="355600">
              <a:tabLst>
                <a:tab pos="355600" algn="l"/>
              </a:tabLst>
            </a:pPr>
            <a:r>
              <a:rPr lang="tr-TR" sz="1700" b="1" dirty="0"/>
              <a:t>- </a:t>
            </a:r>
            <a:r>
              <a:rPr lang="en-US" sz="1700" b="1" dirty="0">
                <a:highlight>
                  <a:srgbClr val="00FF00"/>
                </a:highlight>
              </a:rPr>
              <a:t>Compensation, rehabilitation and curative services must be made avail-able to workers who suffer occupational injuries, accidents and work-related diseases.</a:t>
            </a:r>
            <a:r>
              <a:rPr lang="en-US" sz="1700" dirty="0">
                <a:highlight>
                  <a:srgbClr val="00FF00"/>
                </a:highlight>
              </a:rPr>
              <a:t> </a:t>
            </a:r>
            <a:endParaRPr lang="tr-TR" sz="1700" dirty="0">
              <a:highlight>
                <a:srgbClr val="00FF00"/>
              </a:highlight>
            </a:endParaRPr>
          </a:p>
          <a:p>
            <a:pPr marL="355600">
              <a:tabLst>
                <a:tab pos="355600" algn="l"/>
              </a:tabLst>
            </a:pPr>
            <a:r>
              <a:rPr lang="en-US" sz="1700" dirty="0"/>
              <a:t>Action must be taken to minimize the consequences of occupational hazards.</a:t>
            </a:r>
            <a:endParaRPr lang="tr-TR" sz="1700" dirty="0"/>
          </a:p>
          <a:p>
            <a:pPr marL="355600">
              <a:tabLst>
                <a:tab pos="355600" algn="l"/>
              </a:tabLst>
            </a:pPr>
            <a:endParaRPr lang="tr-TR" sz="1700" b="1" dirty="0"/>
          </a:p>
          <a:p>
            <a:pPr marL="355600">
              <a:tabLst>
                <a:tab pos="355600" algn="l"/>
              </a:tabLst>
            </a:pPr>
            <a:r>
              <a:rPr lang="tr-TR" sz="1700" b="1" dirty="0"/>
              <a:t>- </a:t>
            </a:r>
            <a:r>
              <a:rPr lang="en-US" sz="1700" b="1" dirty="0">
                <a:highlight>
                  <a:srgbClr val="00FF00"/>
                </a:highlight>
              </a:rPr>
              <a:t>Education and training are vital components of safe, healthy working environments.</a:t>
            </a:r>
            <a:r>
              <a:rPr lang="en-US" sz="1700" dirty="0">
                <a:highlight>
                  <a:srgbClr val="00FF00"/>
                </a:highlight>
              </a:rPr>
              <a:t> </a:t>
            </a:r>
            <a:r>
              <a:rPr lang="en-US" sz="1700" dirty="0"/>
              <a:t>Workers and employers must be made aware of the importance and the means of establishing safe working procedures. Trainers must be trained in areas of special relevance to different industries, which have specific occupational health and safety concerns.</a:t>
            </a:r>
            <a:r>
              <a:rPr lang="tr-TR" sz="1700" dirty="0"/>
              <a:t> </a:t>
            </a:r>
          </a:p>
          <a:p>
            <a:pPr marL="355600">
              <a:tabLst>
                <a:tab pos="355600" algn="l"/>
              </a:tabLst>
            </a:pPr>
            <a:endParaRPr lang="tr-TR" sz="1700" b="1" dirty="0"/>
          </a:p>
          <a:p>
            <a:pPr marL="355600">
              <a:tabLst>
                <a:tab pos="355600" algn="l"/>
              </a:tabLst>
            </a:pPr>
            <a:r>
              <a:rPr lang="tr-TR" sz="1700" b="1" dirty="0">
                <a:highlight>
                  <a:srgbClr val="00FF00"/>
                </a:highlight>
              </a:rPr>
              <a:t>- </a:t>
            </a:r>
            <a:r>
              <a:rPr lang="en-US" sz="1700" b="1" dirty="0">
                <a:highlight>
                  <a:srgbClr val="00FF00"/>
                </a:highlight>
              </a:rPr>
              <a:t>Workers, employers and competent authorities</a:t>
            </a:r>
            <a:r>
              <a:rPr lang="tr-TR" sz="1700" b="1" dirty="0">
                <a:highlight>
                  <a:srgbClr val="00FF00"/>
                </a:highlight>
              </a:rPr>
              <a:t> </a:t>
            </a:r>
            <a:r>
              <a:rPr lang="tr-TR" sz="1700" b="1" dirty="0">
                <a:highlight>
                  <a:srgbClr val="00FFFF"/>
                </a:highlight>
              </a:rPr>
              <a:t>(yetkili makamlar)</a:t>
            </a:r>
            <a:r>
              <a:rPr lang="en-US" sz="1700" b="1" dirty="0">
                <a:highlight>
                  <a:srgbClr val="00FFFF"/>
                </a:highlight>
              </a:rPr>
              <a:t> </a:t>
            </a:r>
            <a:r>
              <a:rPr lang="en-US" sz="1700" b="1" dirty="0">
                <a:highlight>
                  <a:srgbClr val="00FF00"/>
                </a:highlight>
              </a:rPr>
              <a:t>have certain responsibilities, duties and obligations.</a:t>
            </a:r>
            <a:endParaRPr lang="tr-TR" sz="1700" b="1" dirty="0">
              <a:highlight>
                <a:srgbClr val="00FF00"/>
              </a:highlight>
            </a:endParaRPr>
          </a:p>
          <a:p>
            <a:pPr marL="355600">
              <a:tabLst>
                <a:tab pos="355600" algn="l"/>
              </a:tabLst>
            </a:pPr>
            <a:r>
              <a:rPr lang="en-US" sz="1700" dirty="0"/>
              <a:t>For example, workers must follow established safety procedures; employers must provide safe workplaces and ensure access to first aid; and the competent authorities must devise</a:t>
            </a:r>
            <a:r>
              <a:rPr lang="tr-TR" sz="1700" dirty="0"/>
              <a:t> </a:t>
            </a:r>
            <a:r>
              <a:rPr lang="tr-TR" sz="1700" dirty="0">
                <a:highlight>
                  <a:srgbClr val="00FFFF"/>
                </a:highlight>
              </a:rPr>
              <a:t>(tasarlamalı)</a:t>
            </a:r>
            <a:r>
              <a:rPr lang="en-US" sz="1700" dirty="0"/>
              <a:t>, communicate and periodically review and update occupational health and safety policies.</a:t>
            </a:r>
            <a:r>
              <a:rPr lang="tr-TR" sz="1700" dirty="0"/>
              <a:t> </a:t>
            </a:r>
          </a:p>
          <a:p>
            <a:pPr marL="355600">
              <a:tabLst>
                <a:tab pos="355600" algn="l"/>
              </a:tabLst>
            </a:pPr>
            <a:endParaRPr lang="tr-TR" sz="1700" b="1" dirty="0"/>
          </a:p>
          <a:p>
            <a:pPr marL="355600">
              <a:tabLst>
                <a:tab pos="355600" algn="l"/>
              </a:tabLst>
            </a:pPr>
            <a:r>
              <a:rPr lang="tr-TR" sz="1700" b="1" dirty="0"/>
              <a:t>- </a:t>
            </a:r>
            <a:r>
              <a:rPr lang="en-US" sz="1700" b="1" dirty="0">
                <a:highlight>
                  <a:srgbClr val="00FFFF"/>
                </a:highlight>
              </a:rPr>
              <a:t>Policies must be enforced. </a:t>
            </a:r>
            <a:endParaRPr lang="tr-TR" sz="1700" b="1" dirty="0">
              <a:highlight>
                <a:srgbClr val="00FFFF"/>
              </a:highlight>
            </a:endParaRPr>
          </a:p>
          <a:p>
            <a:pPr marL="355600">
              <a:tabLst>
                <a:tab pos="355600" algn="l"/>
              </a:tabLst>
            </a:pPr>
            <a:r>
              <a:rPr lang="en-US" sz="1700" dirty="0"/>
              <a:t>A system of inspection must be in place to secure compliance with </a:t>
            </a:r>
            <a:r>
              <a:rPr lang="tr-TR" sz="1700" dirty="0"/>
              <a:t>O H&amp;S </a:t>
            </a:r>
            <a:r>
              <a:rPr lang="en-US" sz="1700" dirty="0"/>
              <a:t>and other labor legislation.</a:t>
            </a:r>
          </a:p>
        </p:txBody>
      </p:sp>
    </p:spTree>
    <p:extLst>
      <p:ext uri="{BB962C8B-B14F-4D97-AF65-F5344CB8AC3E}">
        <p14:creationId xmlns:p14="http://schemas.microsoft.com/office/powerpoint/2010/main" val="2467149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7E08CE5A-E4A5-45DE-95C1-062527BC9F0B}"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518572" y="913085"/>
            <a:ext cx="5384387" cy="5139869"/>
          </a:xfrm>
          <a:prstGeom prst="rect">
            <a:avLst/>
          </a:prstGeom>
        </p:spPr>
        <p:txBody>
          <a:bodyPr wrap="square">
            <a:spAutoFit/>
          </a:bodyPr>
          <a:lstStyle/>
          <a:p>
            <a:r>
              <a:rPr lang="en-US" sz="2000" b="1" u="sng" dirty="0">
                <a:highlight>
                  <a:srgbClr val="FFFF00"/>
                </a:highlight>
              </a:rPr>
              <a:t>R</a:t>
            </a:r>
            <a:r>
              <a:rPr lang="tr-TR" sz="2000" b="1" u="sng" dirty="0" err="1">
                <a:highlight>
                  <a:srgbClr val="FFFF00"/>
                </a:highlight>
              </a:rPr>
              <a:t>ights</a:t>
            </a:r>
            <a:r>
              <a:rPr lang="tr-TR" sz="2000" b="1" u="sng" dirty="0">
                <a:highlight>
                  <a:srgbClr val="FFFF00"/>
                </a:highlight>
              </a:rPr>
              <a:t> </a:t>
            </a:r>
            <a:r>
              <a:rPr lang="tr-TR" sz="2000" b="1" u="sng" dirty="0" err="1">
                <a:highlight>
                  <a:srgbClr val="FFFF00"/>
                </a:highlight>
              </a:rPr>
              <a:t>and</a:t>
            </a:r>
            <a:r>
              <a:rPr lang="tr-TR" sz="2000" b="1" u="sng" dirty="0">
                <a:highlight>
                  <a:srgbClr val="FFFF00"/>
                </a:highlight>
              </a:rPr>
              <a:t> </a:t>
            </a:r>
            <a:r>
              <a:rPr lang="tr-TR" sz="2000" b="1" u="sng" dirty="0" err="1">
                <a:highlight>
                  <a:srgbClr val="FFFF00"/>
                </a:highlight>
              </a:rPr>
              <a:t>Duties</a:t>
            </a:r>
            <a:endParaRPr lang="tr-TR" sz="2000" b="1" u="sng" dirty="0">
              <a:highlight>
                <a:srgbClr val="FFFF00"/>
              </a:highlight>
            </a:endParaRPr>
          </a:p>
          <a:p>
            <a:r>
              <a:rPr lang="en-US" sz="2000" dirty="0"/>
              <a:t> </a:t>
            </a:r>
            <a:endParaRPr lang="tr-TR" sz="2000" dirty="0"/>
          </a:p>
          <a:p>
            <a:r>
              <a:rPr lang="en-US" dirty="0"/>
              <a:t>It is increasingly recognized that the protection of life and health at work is a fundamental workers’ right; in other words, decent work implies safe work. Furthermore, workers have a duty to take care of their own safety, as well as the safety of anyone who might be affected by what they do or fail to do. This implies a right to know and to stop work in the case of imminent danger to health or safety. In order to take care of their own health and safety, workers need to understand occupational risks and dangers. </a:t>
            </a:r>
            <a:r>
              <a:rPr lang="en-US" dirty="0">
                <a:highlight>
                  <a:srgbClr val="008080"/>
                </a:highlight>
              </a:rPr>
              <a:t>They should therefore be properly informed of hazards and adequately trained to carry out their tasks safely. </a:t>
            </a:r>
            <a:r>
              <a:rPr lang="en-US" dirty="0"/>
              <a:t>To make progress in occupational health and safety within enterprises, workers and their representatives have to cooperate with employers, as well as to participate in elaborating and implementing preventive programs.</a:t>
            </a:r>
          </a:p>
        </p:txBody>
      </p:sp>
      <p:pic>
        <p:nvPicPr>
          <p:cNvPr id="3" name="Resim 2"/>
          <p:cNvPicPr>
            <a:picLocks noChangeAspect="1"/>
          </p:cNvPicPr>
          <p:nvPr/>
        </p:nvPicPr>
        <p:blipFill rotWithShape="1">
          <a:blip r:embed="rId4"/>
          <a:srcRect l="32520" t="36648" r="30364" b="38772"/>
          <a:stretch/>
        </p:blipFill>
        <p:spPr>
          <a:xfrm>
            <a:off x="6096000" y="2458051"/>
            <a:ext cx="5471047" cy="2215549"/>
          </a:xfrm>
          <a:prstGeom prst="rect">
            <a:avLst/>
          </a:prstGeom>
        </p:spPr>
      </p:pic>
      <p:sp>
        <p:nvSpPr>
          <p:cNvPr id="9" name="Metin kutusu 8"/>
          <p:cNvSpPr txBox="1"/>
          <p:nvPr/>
        </p:nvSpPr>
        <p:spPr>
          <a:xfrm>
            <a:off x="6096000" y="4845434"/>
            <a:ext cx="5496560" cy="369332"/>
          </a:xfrm>
          <a:prstGeom prst="rect">
            <a:avLst/>
          </a:prstGeom>
          <a:noFill/>
        </p:spPr>
        <p:txBody>
          <a:bodyPr wrap="square" rtlCol="0">
            <a:spAutoFit/>
          </a:bodyPr>
          <a:lstStyle/>
          <a:p>
            <a:pPr algn="ctr"/>
            <a:r>
              <a:rPr lang="tr-TR" b="1" dirty="0" err="1">
                <a:highlight>
                  <a:srgbClr val="FFFF00"/>
                </a:highlight>
              </a:rPr>
              <a:t>Health</a:t>
            </a:r>
            <a:r>
              <a:rPr lang="tr-TR" b="1" dirty="0">
                <a:highlight>
                  <a:srgbClr val="FFFF00"/>
                </a:highlight>
              </a:rPr>
              <a:t> </a:t>
            </a:r>
            <a:r>
              <a:rPr lang="tr-TR" b="1" dirty="0" err="1">
                <a:highlight>
                  <a:srgbClr val="FFFF00"/>
                </a:highlight>
              </a:rPr>
              <a:t>and</a:t>
            </a:r>
            <a:r>
              <a:rPr lang="tr-TR" b="1" dirty="0">
                <a:highlight>
                  <a:srgbClr val="FFFF00"/>
                </a:highlight>
              </a:rPr>
              <a:t> </a:t>
            </a:r>
            <a:r>
              <a:rPr lang="tr-TR" b="1" dirty="0" err="1">
                <a:highlight>
                  <a:srgbClr val="FFFF00"/>
                </a:highlight>
              </a:rPr>
              <a:t>Safety</a:t>
            </a:r>
            <a:r>
              <a:rPr lang="tr-TR" b="1" dirty="0">
                <a:highlight>
                  <a:srgbClr val="FFFF00"/>
                </a:highlight>
              </a:rPr>
              <a:t> at </a:t>
            </a:r>
            <a:r>
              <a:rPr lang="tr-TR" b="1" dirty="0" err="1">
                <a:highlight>
                  <a:srgbClr val="FFFF00"/>
                </a:highlight>
              </a:rPr>
              <a:t>work</a:t>
            </a:r>
            <a:r>
              <a:rPr lang="tr-TR" b="1" dirty="0">
                <a:highlight>
                  <a:srgbClr val="FFFF00"/>
                </a:highlight>
              </a:rPr>
              <a:t> is a </a:t>
            </a:r>
            <a:r>
              <a:rPr lang="tr-TR" b="1" dirty="0" err="1">
                <a:highlight>
                  <a:srgbClr val="FFFF00"/>
                </a:highlight>
              </a:rPr>
              <a:t>human</a:t>
            </a:r>
            <a:r>
              <a:rPr lang="tr-TR" b="1" dirty="0">
                <a:highlight>
                  <a:srgbClr val="FFFF00"/>
                </a:highlight>
              </a:rPr>
              <a:t> </a:t>
            </a:r>
            <a:r>
              <a:rPr lang="tr-TR" b="1" dirty="0" err="1">
                <a:highlight>
                  <a:srgbClr val="FFFF00"/>
                </a:highlight>
              </a:rPr>
              <a:t>right</a:t>
            </a:r>
            <a:endParaRPr lang="en-US" b="1" dirty="0">
              <a:highlight>
                <a:srgbClr val="FFFF00"/>
              </a:highlight>
            </a:endParaRPr>
          </a:p>
        </p:txBody>
      </p:sp>
    </p:spTree>
    <p:extLst>
      <p:ext uri="{BB962C8B-B14F-4D97-AF65-F5344CB8AC3E}">
        <p14:creationId xmlns:p14="http://schemas.microsoft.com/office/powerpoint/2010/main" val="2182380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BDD5A553-FAC6-4727-9325-7C5B144FB324}"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9091" y="913085"/>
            <a:ext cx="11286237" cy="5078313"/>
          </a:xfrm>
          <a:prstGeom prst="rect">
            <a:avLst/>
          </a:prstGeom>
        </p:spPr>
        <p:txBody>
          <a:bodyPr wrap="square">
            <a:spAutoFit/>
          </a:bodyPr>
          <a:lstStyle/>
          <a:p>
            <a:r>
              <a:rPr lang="en-US" dirty="0"/>
              <a:t>The responsibilities of governments, employers and workers should be seen as complementary and mutually reinforcing to promote occupational health and safety to the greatest extent possible within the constraints of national conditions and practice. Because occupational hazards arise at the workplace, it is the responsibility of employers to ensure that the working environment is safe and healthy. This means that they must prevent, and protect workers from, occupational risks. But employers’ responsibility goes further, entailing knowledge of occupational hazards and a commitment to ensure that management processes </a:t>
            </a:r>
            <a:r>
              <a:rPr lang="en-US" b="1" dirty="0">
                <a:highlight>
                  <a:srgbClr val="FFFF00"/>
                </a:highlight>
              </a:rPr>
              <a:t>promote health and safety at work.</a:t>
            </a:r>
            <a:r>
              <a:rPr lang="en-US" dirty="0">
                <a:highlight>
                  <a:srgbClr val="FFFF00"/>
                </a:highlight>
              </a:rPr>
              <a:t> For </a:t>
            </a:r>
            <a:r>
              <a:rPr lang="en-US" dirty="0"/>
              <a:t>example, an awareness of health and safety implications should guide decisions on the choice of technology or work organization. </a:t>
            </a:r>
            <a:r>
              <a:rPr lang="en-US" b="1" dirty="0"/>
              <a:t>T</a:t>
            </a:r>
            <a:r>
              <a:rPr lang="en-US" b="1" dirty="0">
                <a:highlight>
                  <a:srgbClr val="FFFF00"/>
                </a:highlight>
              </a:rPr>
              <a:t>raining</a:t>
            </a:r>
            <a:r>
              <a:rPr lang="en-US" dirty="0"/>
              <a:t> is one of the most important tasks to be carried out by employers. Workers need to know not only how to do their jobs, but also how to protect their lives and health and those of their co-workers while working. Within enterprises, managers and supervisors are responsible for ensuring that workers are adequately trained for the work that they are expected to undertake. Such training should include information on the health and safety aspects of the work, and on ways to prevent or minimize exposure to hazards. On a wider scale, employers’ organizations should instigate training and information programs on the prevention and control of hazards, and protection against risks. Where necessary, employers must be in a position to deal with accidents and emergencies, including providing </a:t>
            </a:r>
            <a:r>
              <a:rPr lang="en-US" b="1" dirty="0">
                <a:highlight>
                  <a:srgbClr val="FFFF00"/>
                </a:highlight>
              </a:rPr>
              <a:t>first</a:t>
            </a:r>
            <a:r>
              <a:rPr lang="tr-TR" b="1" dirty="0">
                <a:highlight>
                  <a:srgbClr val="FFFF00"/>
                </a:highlight>
              </a:rPr>
              <a:t> </a:t>
            </a:r>
            <a:r>
              <a:rPr lang="en-US" b="1" dirty="0">
                <a:highlight>
                  <a:srgbClr val="FFFF00"/>
                </a:highlight>
              </a:rPr>
              <a:t>aid faciliti</a:t>
            </a:r>
            <a:r>
              <a:rPr lang="en-US" dirty="0">
                <a:highlight>
                  <a:srgbClr val="FFFF00"/>
                </a:highlight>
              </a:rPr>
              <a:t>es</a:t>
            </a:r>
            <a:r>
              <a:rPr lang="en-US" dirty="0"/>
              <a:t>. Adequate arrangements should also be made for </a:t>
            </a:r>
            <a:r>
              <a:rPr lang="en-US" b="1" dirty="0">
                <a:highlight>
                  <a:srgbClr val="FFFF00"/>
                </a:highlight>
              </a:rPr>
              <a:t>compensation</a:t>
            </a:r>
            <a:r>
              <a:rPr lang="en-US" b="1" dirty="0"/>
              <a:t> </a:t>
            </a:r>
            <a:r>
              <a:rPr lang="en-US" dirty="0"/>
              <a:t>of work-related injuries and diseases, as well as for rehabilitation and to facilitate a prompt return to work. In short, the objective of preventive programs should be to provide a safe and healthy environment that protects and promotes workers’ health and their</a:t>
            </a:r>
            <a:endParaRPr lang="tr-TR" dirty="0"/>
          </a:p>
          <a:p>
            <a:r>
              <a:rPr lang="en-US" dirty="0"/>
              <a:t>working capacity. </a:t>
            </a:r>
          </a:p>
        </p:txBody>
      </p:sp>
    </p:spTree>
    <p:extLst>
      <p:ext uri="{BB962C8B-B14F-4D97-AF65-F5344CB8AC3E}">
        <p14:creationId xmlns:p14="http://schemas.microsoft.com/office/powerpoint/2010/main" val="2247632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C597A5C7-67A3-4535-9E86-816C9D4899F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518573" y="1028343"/>
            <a:ext cx="11204544" cy="4801314"/>
          </a:xfrm>
          <a:prstGeom prst="rect">
            <a:avLst/>
          </a:prstGeom>
        </p:spPr>
        <p:txBody>
          <a:bodyPr wrap="square">
            <a:spAutoFit/>
          </a:bodyPr>
          <a:lstStyle/>
          <a:p>
            <a:r>
              <a:rPr lang="en-US" dirty="0"/>
              <a:t>Governments are responsible for drawing up occupational health and safety policies and making sure that they are implemented. Policies will be reflected in </a:t>
            </a:r>
            <a:r>
              <a:rPr lang="en-US" b="1" dirty="0">
                <a:highlight>
                  <a:srgbClr val="FFFF00"/>
                </a:highlight>
              </a:rPr>
              <a:t>legislation</a:t>
            </a:r>
            <a:r>
              <a:rPr lang="en-US" dirty="0"/>
              <a:t>, and legislation must be enforced. But legislation cannot cover all workplace risks, and it may also be convenient to address occupational health and safety issues by means of </a:t>
            </a:r>
            <a:r>
              <a:rPr lang="en-US" b="1" dirty="0">
                <a:highlight>
                  <a:srgbClr val="FFFF00"/>
                </a:highlight>
              </a:rPr>
              <a:t>collective agreements</a:t>
            </a:r>
            <a:r>
              <a:rPr lang="en-US" dirty="0">
                <a:highlight>
                  <a:srgbClr val="FFFF00"/>
                </a:highlight>
              </a:rPr>
              <a:t> </a:t>
            </a:r>
            <a:r>
              <a:rPr lang="en-US" dirty="0"/>
              <a:t>reached between the social partners. Policies are more likely to be supported and implemented if employers and workers, through their respective organizations, have had a hand in drawing them up. This is regardless of whether they are in the form of laws, regulations, codes or collective agreements. </a:t>
            </a:r>
            <a:endParaRPr lang="tr-TR" dirty="0"/>
          </a:p>
          <a:p>
            <a:endParaRPr lang="tr-TR" dirty="0"/>
          </a:p>
          <a:p>
            <a:r>
              <a:rPr lang="en-US" dirty="0"/>
              <a:t>The competent authority should issue and periodically review regulations or codes of practice; instigate research to identify hazards and to find ways of overcoming them; provide information and advice to employers and workers; and take specific measures to avoid catastrophes where potential risks are high. </a:t>
            </a:r>
            <a:endParaRPr lang="tr-TR" dirty="0"/>
          </a:p>
          <a:p>
            <a:endParaRPr lang="tr-TR" dirty="0"/>
          </a:p>
          <a:p>
            <a:r>
              <a:rPr lang="en-US" dirty="0"/>
              <a:t>The occupational health and safety policy should include provisions for the establishment, progressive extension and operation of occupational health services. The competent authority should supervise and advise on the implementation of a </a:t>
            </a:r>
            <a:r>
              <a:rPr lang="en-US" b="1" dirty="0">
                <a:highlight>
                  <a:srgbClr val="FFFF00"/>
                </a:highlight>
              </a:rPr>
              <a:t>workers’ health surveillance system </a:t>
            </a:r>
            <a:r>
              <a:rPr lang="en-US" dirty="0"/>
              <a:t>and its link with programs of prevention, protection and promotion of workers’ health at the enterprise and national levels. The information provided by surveillance will show whether occupational health and safety standards are being implemented, and where more needs to be</a:t>
            </a:r>
            <a:endParaRPr lang="tr-TR" dirty="0"/>
          </a:p>
          <a:p>
            <a:r>
              <a:rPr lang="en-US" dirty="0"/>
              <a:t>done to safeguard workers. </a:t>
            </a:r>
          </a:p>
        </p:txBody>
      </p:sp>
    </p:spTree>
    <p:extLst>
      <p:ext uri="{BB962C8B-B14F-4D97-AF65-F5344CB8AC3E}">
        <p14:creationId xmlns:p14="http://schemas.microsoft.com/office/powerpoint/2010/main" val="2527606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862223E4-12FA-46E5-9B65-0EF87EC0165D}"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518573" y="913085"/>
            <a:ext cx="11204544" cy="646331"/>
          </a:xfrm>
          <a:prstGeom prst="rect">
            <a:avLst/>
          </a:prstGeom>
        </p:spPr>
        <p:txBody>
          <a:bodyPr wrap="square">
            <a:spAutoFit/>
          </a:bodyPr>
          <a:lstStyle/>
          <a:p>
            <a:r>
              <a:rPr lang="en-US" dirty="0"/>
              <a:t>A concise statement that encapsulates the main purposes of occupational health is the definition provided by </a:t>
            </a:r>
            <a:r>
              <a:rPr lang="en-US" dirty="0">
                <a:highlight>
                  <a:srgbClr val="FFFF00"/>
                </a:highlight>
              </a:rPr>
              <a:t>the Joint ILO/WHO Committee. </a:t>
            </a:r>
          </a:p>
        </p:txBody>
      </p:sp>
      <p:pic>
        <p:nvPicPr>
          <p:cNvPr id="9" name="Resim 8"/>
          <p:cNvPicPr>
            <a:picLocks noChangeAspect="1"/>
          </p:cNvPicPr>
          <p:nvPr/>
        </p:nvPicPr>
        <p:blipFill rotWithShape="1">
          <a:blip r:embed="rId4"/>
          <a:srcRect l="35472" t="52380" r="28107" b="26944"/>
          <a:stretch/>
        </p:blipFill>
        <p:spPr>
          <a:xfrm>
            <a:off x="4738747" y="1424606"/>
            <a:ext cx="6545327" cy="2090176"/>
          </a:xfrm>
          <a:prstGeom prst="rect">
            <a:avLst/>
          </a:prstGeom>
        </p:spPr>
      </p:pic>
      <p:sp>
        <p:nvSpPr>
          <p:cNvPr id="10" name="Metin kutusu 9"/>
          <p:cNvSpPr txBox="1"/>
          <p:nvPr/>
        </p:nvSpPr>
        <p:spPr>
          <a:xfrm>
            <a:off x="4738747" y="3514782"/>
            <a:ext cx="6471921" cy="307777"/>
          </a:xfrm>
          <a:prstGeom prst="rect">
            <a:avLst/>
          </a:prstGeom>
          <a:noFill/>
        </p:spPr>
        <p:txBody>
          <a:bodyPr wrap="square" rtlCol="0">
            <a:spAutoFit/>
          </a:bodyPr>
          <a:lstStyle/>
          <a:p>
            <a:pPr algn="ctr"/>
            <a:r>
              <a:rPr lang="en-US" sz="1400" b="1" dirty="0"/>
              <a:t>Joint ILO/WHO Committee’s Definition of Occupational Health Purpose</a:t>
            </a:r>
          </a:p>
        </p:txBody>
      </p:sp>
      <p:sp>
        <p:nvSpPr>
          <p:cNvPr id="11" name="Dikdörtgen 10"/>
          <p:cNvSpPr/>
          <p:nvPr/>
        </p:nvSpPr>
        <p:spPr>
          <a:xfrm>
            <a:off x="780032" y="1750497"/>
            <a:ext cx="3870960" cy="2308324"/>
          </a:xfrm>
          <a:prstGeom prst="rect">
            <a:avLst/>
          </a:prstGeom>
        </p:spPr>
        <p:txBody>
          <a:bodyPr wrap="square">
            <a:spAutoFit/>
          </a:bodyPr>
          <a:lstStyle/>
          <a:p>
            <a:r>
              <a:rPr lang="en-US" dirty="0"/>
              <a:t>As the definition indicates, the main focus in occupational health is on three different objectives:</a:t>
            </a:r>
            <a:endParaRPr lang="tr-TR" dirty="0"/>
          </a:p>
          <a:p>
            <a:r>
              <a:rPr lang="tr-TR" dirty="0"/>
              <a:t>(i)</a:t>
            </a:r>
            <a:r>
              <a:rPr lang="en-US" dirty="0">
                <a:highlight>
                  <a:srgbClr val="FF0000"/>
                </a:highlight>
              </a:rPr>
              <a:t>The maintenance and promotion of workers’ health and working capacity</a:t>
            </a:r>
            <a:endParaRPr lang="tr-TR" dirty="0">
              <a:highlight>
                <a:srgbClr val="FF0000"/>
              </a:highlight>
            </a:endParaRPr>
          </a:p>
          <a:p>
            <a:r>
              <a:rPr lang="tr-TR" dirty="0"/>
              <a:t>(ii)</a:t>
            </a:r>
            <a:r>
              <a:rPr lang="en-US" dirty="0">
                <a:highlight>
                  <a:srgbClr val="00FFFF"/>
                </a:highlight>
              </a:rPr>
              <a:t>The improvement of the working environment and work to be-come conducive to safety and health; </a:t>
            </a:r>
            <a:r>
              <a:rPr lang="en-US" dirty="0"/>
              <a:t>and</a:t>
            </a:r>
          </a:p>
        </p:txBody>
      </p:sp>
      <p:sp>
        <p:nvSpPr>
          <p:cNvPr id="12" name="Dikdörtgen 11"/>
          <p:cNvSpPr/>
          <p:nvPr/>
        </p:nvSpPr>
        <p:spPr>
          <a:xfrm>
            <a:off x="941957" y="4161325"/>
            <a:ext cx="10518392" cy="1754326"/>
          </a:xfrm>
          <a:prstGeom prst="rect">
            <a:avLst/>
          </a:prstGeom>
        </p:spPr>
        <p:txBody>
          <a:bodyPr wrap="square">
            <a:spAutoFit/>
          </a:bodyPr>
          <a:lstStyle/>
          <a:p>
            <a:r>
              <a:rPr lang="tr-TR" dirty="0"/>
              <a:t>(iii)</a:t>
            </a:r>
            <a:r>
              <a:rPr lang="en-US" dirty="0">
                <a:highlight>
                  <a:srgbClr val="00FF00"/>
                </a:highlight>
              </a:rPr>
              <a:t>The development of work organizations and working cultures in a direction that supports health and safety at work and thereby also promotes a positive social climate and smooth operation and may enhance productivity of the undertakings. </a:t>
            </a:r>
            <a:r>
              <a:rPr lang="en-US" dirty="0"/>
              <a:t>The principle of working culture is intended in this context to mean a reflection of the essential value systems adopted by the undertaking concerned. Such a culture is reflected in practice in the managerial systems, personnel policy, principles for participation, training policies and quality management of the undertaking.</a:t>
            </a:r>
          </a:p>
        </p:txBody>
      </p:sp>
    </p:spTree>
    <p:extLst>
      <p:ext uri="{BB962C8B-B14F-4D97-AF65-F5344CB8AC3E}">
        <p14:creationId xmlns:p14="http://schemas.microsoft.com/office/powerpoint/2010/main" val="2590503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E9B484FE-889F-45C0-A388-3066E5608CF8}" type="datetime10">
              <a:rPr lang="tr-TR" sz="3200" b="1" smtClean="0">
                <a:solidFill>
                  <a:schemeClr val="tx1"/>
                </a:solidFill>
              </a:rPr>
              <a:t>20:28</a:t>
            </a:fld>
            <a:endParaRPr lang="tr-TR" sz="32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542978" y="913085"/>
            <a:ext cx="10110509" cy="430887"/>
          </a:xfrm>
          <a:prstGeom prst="rect">
            <a:avLst/>
          </a:prstGeom>
          <a:noFill/>
        </p:spPr>
        <p:txBody>
          <a:bodyPr wrap="square" rtlCol="0">
            <a:spAutoFit/>
          </a:bodyPr>
          <a:lstStyle/>
          <a:p>
            <a:r>
              <a:rPr lang="tr-TR" sz="2200" b="1" u="sng" dirty="0" err="1">
                <a:highlight>
                  <a:srgbClr val="FFFF00"/>
                </a:highlight>
              </a:rPr>
              <a:t>Occupational</a:t>
            </a:r>
            <a:r>
              <a:rPr lang="tr-TR" sz="2200" b="1" u="sng" dirty="0">
                <a:highlight>
                  <a:srgbClr val="FFFF00"/>
                </a:highlight>
              </a:rPr>
              <a:t> </a:t>
            </a:r>
            <a:r>
              <a:rPr lang="tr-TR" sz="2200" b="1" u="sng" dirty="0" err="1">
                <a:highlight>
                  <a:srgbClr val="FFFF00"/>
                </a:highlight>
              </a:rPr>
              <a:t>Health</a:t>
            </a:r>
            <a:r>
              <a:rPr lang="tr-TR" sz="2200" b="1" u="sng" dirty="0">
                <a:highlight>
                  <a:srgbClr val="FFFF00"/>
                </a:highlight>
              </a:rPr>
              <a:t> </a:t>
            </a:r>
            <a:r>
              <a:rPr lang="tr-TR" sz="2200" b="1" u="sng" dirty="0" err="1">
                <a:highlight>
                  <a:srgbClr val="FFFF00"/>
                </a:highlight>
              </a:rPr>
              <a:t>and</a:t>
            </a:r>
            <a:r>
              <a:rPr lang="tr-TR" sz="2200" b="1" u="sng" dirty="0">
                <a:highlight>
                  <a:srgbClr val="FFFF00"/>
                </a:highlight>
              </a:rPr>
              <a:t> </a:t>
            </a:r>
            <a:r>
              <a:rPr lang="tr-TR" sz="2200" b="1" u="sng" dirty="0" err="1">
                <a:highlight>
                  <a:srgbClr val="FFFF00"/>
                </a:highlight>
              </a:rPr>
              <a:t>Safety</a:t>
            </a:r>
            <a:r>
              <a:rPr lang="tr-TR" sz="2200" b="1" u="sng" dirty="0">
                <a:highlight>
                  <a:srgbClr val="FFFF00"/>
                </a:highlight>
              </a:rPr>
              <a:t> </a:t>
            </a:r>
            <a:r>
              <a:rPr lang="tr-TR" sz="2200" b="1" u="sng" dirty="0" err="1">
                <a:highlight>
                  <a:srgbClr val="FFFF00"/>
                </a:highlight>
              </a:rPr>
              <a:t>Policy</a:t>
            </a:r>
            <a:r>
              <a:rPr lang="tr-TR" sz="2200" b="1" u="sng" dirty="0">
                <a:highlight>
                  <a:srgbClr val="FFFF00"/>
                </a:highlight>
              </a:rPr>
              <a:t> </a:t>
            </a:r>
            <a:r>
              <a:rPr lang="tr-TR" sz="2200" b="1" u="sng" dirty="0" err="1">
                <a:highlight>
                  <a:srgbClr val="FFFF00"/>
                </a:highlight>
              </a:rPr>
              <a:t>within</a:t>
            </a:r>
            <a:r>
              <a:rPr lang="tr-TR" sz="2200" b="1" u="sng" dirty="0">
                <a:highlight>
                  <a:srgbClr val="FFFF00"/>
                </a:highlight>
              </a:rPr>
              <a:t> </a:t>
            </a:r>
            <a:r>
              <a:rPr lang="tr-TR" sz="2200" b="1" u="sng" dirty="0" err="1">
                <a:highlight>
                  <a:srgbClr val="FFFF00"/>
                </a:highlight>
              </a:rPr>
              <a:t>the</a:t>
            </a:r>
            <a:r>
              <a:rPr lang="tr-TR" sz="2200" b="1" u="sng" dirty="0">
                <a:highlight>
                  <a:srgbClr val="FFFF00"/>
                </a:highlight>
              </a:rPr>
              <a:t> Enterprise</a:t>
            </a:r>
            <a:endParaRPr lang="en-US" sz="2200" b="1" u="sng" dirty="0">
              <a:highlight>
                <a:srgbClr val="FFFF00"/>
              </a:highlight>
            </a:endParaRPr>
          </a:p>
        </p:txBody>
      </p:sp>
      <p:sp>
        <p:nvSpPr>
          <p:cNvPr id="3" name="Dikdörtgen 2"/>
          <p:cNvSpPr/>
          <p:nvPr/>
        </p:nvSpPr>
        <p:spPr>
          <a:xfrm>
            <a:off x="542978" y="1638047"/>
            <a:ext cx="10892829" cy="3970318"/>
          </a:xfrm>
          <a:prstGeom prst="rect">
            <a:avLst/>
          </a:prstGeom>
        </p:spPr>
        <p:txBody>
          <a:bodyPr wrap="square">
            <a:spAutoFit/>
          </a:bodyPr>
          <a:lstStyle/>
          <a:p>
            <a:r>
              <a:rPr lang="en-US" dirty="0"/>
              <a:t>Since occupational accidents and work-related injuries to health occur at the individual workplace, preventive and control measures within the enterprise should be planned and initiated jointly by the employer, managers and workers concerned. </a:t>
            </a:r>
            <a:endParaRPr lang="tr-TR" dirty="0"/>
          </a:p>
          <a:p>
            <a:r>
              <a:rPr lang="en-US" dirty="0"/>
              <a:t>Measures for the prevention and control of occupational hazards in the workplace should be based upon a clear, implementable and well-defined policy at the level of the enterprise. The occupational health and safety policy represents the foundation from which occupational health and safety goals and objectives, performance measures, and other system components are developed. It should be concise, easily understood, approved by the highest level of management, and known by all employees in the organization.</a:t>
            </a:r>
            <a:endParaRPr lang="tr-TR" dirty="0"/>
          </a:p>
          <a:p>
            <a:r>
              <a:rPr lang="en-US" dirty="0"/>
              <a:t>The policy should be in written form and should cover the organizational arrangements to ensure occupational health and safety. In particular, it should:</a:t>
            </a:r>
            <a:endParaRPr lang="tr-TR" dirty="0"/>
          </a:p>
          <a:p>
            <a:pPr marL="742950" lvl="1" indent="-285750">
              <a:buFont typeface="Wingdings" panose="05000000000000000000" pitchFamily="2" charset="2"/>
              <a:buChar char="§"/>
            </a:pPr>
            <a:r>
              <a:rPr lang="en-US" dirty="0">
                <a:highlight>
                  <a:srgbClr val="FFFF00"/>
                </a:highlight>
              </a:rPr>
              <a:t>Allocate the various responsibilities for occupational health and safety within the enterprise;</a:t>
            </a:r>
            <a:endParaRPr lang="tr-TR" dirty="0">
              <a:highlight>
                <a:srgbClr val="FFFF00"/>
              </a:highlight>
            </a:endParaRPr>
          </a:p>
          <a:p>
            <a:pPr marL="742950" lvl="1" indent="-285750">
              <a:buFont typeface="Wingdings" panose="05000000000000000000" pitchFamily="2" charset="2"/>
              <a:buChar char="§"/>
            </a:pPr>
            <a:r>
              <a:rPr lang="en-US" dirty="0">
                <a:highlight>
                  <a:srgbClr val="FFFF00"/>
                </a:highlight>
              </a:rPr>
              <a:t>Bring policy information to the notice of every worker, supervisor and manager;</a:t>
            </a:r>
            <a:endParaRPr lang="tr-TR" dirty="0">
              <a:highlight>
                <a:srgbClr val="FFFF00"/>
              </a:highlight>
            </a:endParaRPr>
          </a:p>
          <a:p>
            <a:pPr marL="742950" lvl="1" indent="-285750">
              <a:buFont typeface="Wingdings" panose="05000000000000000000" pitchFamily="2" charset="2"/>
              <a:buChar char="§"/>
            </a:pPr>
            <a:r>
              <a:rPr lang="en-US" dirty="0">
                <a:highlight>
                  <a:srgbClr val="FFFF00"/>
                </a:highlight>
              </a:rPr>
              <a:t>Determine how occupational health services are to be organized; and</a:t>
            </a:r>
            <a:endParaRPr lang="tr-TR" dirty="0">
              <a:highlight>
                <a:srgbClr val="FFFF00"/>
              </a:highlight>
            </a:endParaRPr>
          </a:p>
          <a:p>
            <a:pPr marL="742950" lvl="1" indent="-285750">
              <a:buFont typeface="Wingdings" panose="05000000000000000000" pitchFamily="2" charset="2"/>
              <a:buChar char="§"/>
            </a:pPr>
            <a:r>
              <a:rPr lang="en-US" dirty="0">
                <a:highlight>
                  <a:srgbClr val="FFFF00"/>
                </a:highlight>
              </a:rPr>
              <a:t>Specify measures to be taken for the surveillance of the working environment and worker’s health.</a:t>
            </a:r>
          </a:p>
        </p:txBody>
      </p:sp>
    </p:spTree>
    <p:extLst>
      <p:ext uri="{BB962C8B-B14F-4D97-AF65-F5344CB8AC3E}">
        <p14:creationId xmlns:p14="http://schemas.microsoft.com/office/powerpoint/2010/main" val="4155563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CB95B4AE-C672-4B70-9516-6666B0193778}" type="datetime10">
              <a:rPr lang="tr-TR" sz="3200" b="1" smtClean="0">
                <a:solidFill>
                  <a:schemeClr val="tx1"/>
                </a:solidFill>
              </a:rPr>
              <a:t>20:28</a:t>
            </a:fld>
            <a:endParaRPr lang="tr-TR" sz="32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493728" y="1249530"/>
            <a:ext cx="11204544" cy="4524315"/>
          </a:xfrm>
          <a:prstGeom prst="rect">
            <a:avLst/>
          </a:prstGeom>
        </p:spPr>
        <p:txBody>
          <a:bodyPr wrap="square">
            <a:spAutoFit/>
          </a:bodyPr>
          <a:lstStyle/>
          <a:p>
            <a:r>
              <a:rPr lang="en-US" sz="1600" dirty="0"/>
              <a:t>The policy may be expressed in terms of organizational mission and vision statements, as a document that reflects the enterprise’s occupational health and safety values. It should allocate the various responsibilities regarding occupational health and safety, including that of bringing policy information to the notice of every worker. The policy should also define the duties and responsibilities of the departmental head or the</a:t>
            </a:r>
            <a:r>
              <a:rPr lang="tr-TR" sz="1600" dirty="0"/>
              <a:t> </a:t>
            </a:r>
            <a:r>
              <a:rPr lang="en-US" sz="1600" dirty="0"/>
              <a:t>occupational safety and health team leader who will be the prime mover in the process of translating policy objectives into reality within the enterprise. Policy decisions are implemented as rapidly as possible; There is continuity of action; The measures taken by the various authorities are coordinated and harmonized; and </a:t>
            </a:r>
            <a:r>
              <a:rPr lang="tr-TR" sz="1600" dirty="0"/>
              <a:t>r</a:t>
            </a:r>
            <a:r>
              <a:rPr lang="en-US" sz="1600" dirty="0" err="1"/>
              <a:t>esources</a:t>
            </a:r>
            <a:r>
              <a:rPr lang="en-US" sz="1600" dirty="0"/>
              <a:t> are made available to enable the necessary measures to be taken. The policy document must be printed in a language or medium readily understood by the workers. Where illiteracy levels are high, clear non-verbal forms of communication must be used. The policy statement should be clearly formulated and designed to fit the particular organization for which it is intended. It should be circulated so that every employee has the opportunity to become familiar with it. The policy should also be prominently displayed throughout the workplace to act as a constant reminder to all. In particular, it should be posted in all management offices to remind managers of their obligations in this important aspect of company operations. In addition, appropriate measures should be taken by the competent authority to provide guidance to employers and workers so as to help them comply with their legal obligations. To ensure that the workers accept the health and safety policy objectives, the employer should establish the policy through a process of information exchange and discussion with them. Reviewing a policy statement also keeps it alive. A policy may need to be revised in the light of new experience, or because of new hazards or organizational changes. Revision may also be necessary if the nature of the work that is carried out changes, or if new plant or new hazards are introduced into the workplace. It may also be necessary</a:t>
            </a:r>
            <a:endParaRPr lang="tr-TR" sz="1600" dirty="0"/>
          </a:p>
          <a:p>
            <a:r>
              <a:rPr lang="en-US" sz="1600" dirty="0"/>
              <a:t>if new</a:t>
            </a:r>
            <a:r>
              <a:rPr lang="tr-TR" sz="1600" dirty="0"/>
              <a:t> </a:t>
            </a:r>
            <a:r>
              <a:rPr lang="en-US" sz="1600" dirty="0"/>
              <a:t>regulations, codes of practice or official guidelines relevant to the activities of the</a:t>
            </a:r>
            <a:r>
              <a:rPr lang="tr-TR" sz="1600" dirty="0"/>
              <a:t> </a:t>
            </a:r>
            <a:r>
              <a:rPr lang="tr-TR" sz="1600" dirty="0" err="1"/>
              <a:t>enterprise</a:t>
            </a:r>
            <a:r>
              <a:rPr lang="tr-TR" sz="1600" dirty="0"/>
              <a:t> </a:t>
            </a:r>
            <a:r>
              <a:rPr lang="tr-TR" sz="1600" dirty="0" err="1"/>
              <a:t>are</a:t>
            </a:r>
            <a:r>
              <a:rPr lang="tr-TR" sz="1600" dirty="0"/>
              <a:t> </a:t>
            </a:r>
            <a:r>
              <a:rPr lang="tr-TR" sz="1600" dirty="0" err="1"/>
              <a:t>issued</a:t>
            </a:r>
            <a:r>
              <a:rPr lang="tr-TR" sz="1600" dirty="0"/>
              <a:t>.</a:t>
            </a:r>
            <a:r>
              <a:rPr lang="en-US" sz="1600" dirty="0"/>
              <a:t> </a:t>
            </a:r>
          </a:p>
        </p:txBody>
      </p:sp>
    </p:spTree>
    <p:extLst>
      <p:ext uri="{BB962C8B-B14F-4D97-AF65-F5344CB8AC3E}">
        <p14:creationId xmlns:p14="http://schemas.microsoft.com/office/powerpoint/2010/main" val="1774462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pic>
        <p:nvPicPr>
          <p:cNvPr id="2" name="Resim 1"/>
          <p:cNvPicPr>
            <a:picLocks noChangeAspect="1"/>
          </p:cNvPicPr>
          <p:nvPr/>
        </p:nvPicPr>
        <p:blipFill rotWithShape="1">
          <a:blip r:embed="rId4"/>
          <a:srcRect l="31946" t="30430" r="24934" b="17744"/>
          <a:stretch/>
        </p:blipFill>
        <p:spPr>
          <a:xfrm>
            <a:off x="1767840" y="1076725"/>
            <a:ext cx="7294880" cy="4931750"/>
          </a:xfrm>
          <a:prstGeom prst="rect">
            <a:avLst/>
          </a:prstGeom>
        </p:spPr>
      </p:pic>
      <p:sp>
        <p:nvSpPr>
          <p:cNvPr id="3" name="Metin kutusu 2"/>
          <p:cNvSpPr txBox="1"/>
          <p:nvPr/>
        </p:nvSpPr>
        <p:spPr>
          <a:xfrm>
            <a:off x="9312949" y="3321810"/>
            <a:ext cx="1717040" cy="1477328"/>
          </a:xfrm>
          <a:prstGeom prst="rect">
            <a:avLst/>
          </a:prstGeom>
          <a:noFill/>
        </p:spPr>
        <p:txBody>
          <a:bodyPr wrap="square" rtlCol="0">
            <a:spAutoFit/>
          </a:bodyPr>
          <a:lstStyle/>
          <a:p>
            <a:r>
              <a:rPr lang="tr-TR" b="1" dirty="0" err="1"/>
              <a:t>Checklist</a:t>
            </a:r>
            <a:r>
              <a:rPr lang="tr-TR" b="1" dirty="0"/>
              <a:t> </a:t>
            </a:r>
            <a:r>
              <a:rPr lang="tr-TR" b="1" dirty="0" err="1"/>
              <a:t>for</a:t>
            </a:r>
            <a:r>
              <a:rPr lang="tr-TR" b="1" dirty="0"/>
              <a:t> </a:t>
            </a:r>
            <a:r>
              <a:rPr lang="tr-TR" b="1" dirty="0" err="1"/>
              <a:t>Employers</a:t>
            </a:r>
            <a:r>
              <a:rPr lang="tr-TR" b="1" dirty="0"/>
              <a:t> </a:t>
            </a:r>
            <a:r>
              <a:rPr lang="tr-TR" b="1" dirty="0" err="1"/>
              <a:t>Writing</a:t>
            </a:r>
            <a:r>
              <a:rPr lang="tr-TR" b="1" dirty="0"/>
              <a:t> a </a:t>
            </a:r>
            <a:r>
              <a:rPr lang="tr-TR" b="1" dirty="0" err="1"/>
              <a:t>Safety</a:t>
            </a:r>
            <a:r>
              <a:rPr lang="tr-TR" b="1" dirty="0"/>
              <a:t> </a:t>
            </a:r>
            <a:r>
              <a:rPr lang="tr-TR" b="1" dirty="0" err="1"/>
              <a:t>Policy</a:t>
            </a:r>
            <a:r>
              <a:rPr lang="tr-TR" b="1" dirty="0"/>
              <a:t> Statement  / 1 </a:t>
            </a:r>
            <a:endParaRPr lang="en-US" b="1" dirty="0"/>
          </a:p>
        </p:txBody>
      </p:sp>
    </p:spTree>
    <p:extLst>
      <p:ext uri="{BB962C8B-B14F-4D97-AF65-F5344CB8AC3E}">
        <p14:creationId xmlns:p14="http://schemas.microsoft.com/office/powerpoint/2010/main" val="1770733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10C9-FCD1-1551-A1F9-4837B14C05EA}"/>
              </a:ext>
            </a:extLst>
          </p:cNvPr>
          <p:cNvSpPr>
            <a:spLocks noGrp="1"/>
          </p:cNvSpPr>
          <p:nvPr>
            <p:ph type="title"/>
          </p:nvPr>
        </p:nvSpPr>
        <p:spPr>
          <a:xfrm>
            <a:off x="838200" y="913085"/>
            <a:ext cx="10515600" cy="777603"/>
          </a:xfrm>
        </p:spPr>
        <p:txBody>
          <a:bodyPr>
            <a:normAutofit/>
          </a:bodyPr>
          <a:lstStyle/>
          <a:p>
            <a:pPr algn="ctr"/>
            <a:r>
              <a:rPr lang="tr-TR" sz="3200" b="1" dirty="0"/>
              <a:t>HOLISTIC TERMINOLOGY</a:t>
            </a:r>
          </a:p>
        </p:txBody>
      </p:sp>
      <p:graphicFrame>
        <p:nvGraphicFramePr>
          <p:cNvPr id="9" name="Content Placeholder 8">
            <a:extLst>
              <a:ext uri="{FF2B5EF4-FFF2-40B4-BE49-F238E27FC236}">
                <a16:creationId xmlns:a16="http://schemas.microsoft.com/office/drawing/2014/main" id="{4BA2DFB5-D8C1-20C6-AAE4-6499B8089A0F}"/>
              </a:ext>
            </a:extLst>
          </p:cNvPr>
          <p:cNvGraphicFramePr>
            <a:graphicFrameLocks noGrp="1"/>
          </p:cNvGraphicFramePr>
          <p:nvPr>
            <p:ph idx="1"/>
            <p:extLst>
              <p:ext uri="{D42A27DB-BD31-4B8C-83A1-F6EECF244321}">
                <p14:modId xmlns:p14="http://schemas.microsoft.com/office/powerpoint/2010/main" val="2038624103"/>
              </p:ext>
            </p:extLst>
          </p:nvPr>
        </p:nvGraphicFramePr>
        <p:xfrm>
          <a:off x="838200" y="1768262"/>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11" name="TextBox 10">
            <a:extLst>
              <a:ext uri="{FF2B5EF4-FFF2-40B4-BE49-F238E27FC236}">
                <a16:creationId xmlns:a16="http://schemas.microsoft.com/office/drawing/2014/main" id="{54D55B3D-1B90-7AAF-362B-91A616B41CA1}"/>
              </a:ext>
            </a:extLst>
          </p:cNvPr>
          <p:cNvSpPr txBox="1"/>
          <p:nvPr/>
        </p:nvSpPr>
        <p:spPr>
          <a:xfrm>
            <a:off x="3411794" y="3429000"/>
            <a:ext cx="1681315" cy="1200329"/>
          </a:xfrm>
          <a:prstGeom prst="rect">
            <a:avLst/>
          </a:prstGeom>
          <a:noFill/>
        </p:spPr>
        <p:txBody>
          <a:bodyPr wrap="square" rtlCol="0">
            <a:spAutoFit/>
          </a:bodyPr>
          <a:lstStyle/>
          <a:p>
            <a:pPr algn="ctr"/>
            <a:r>
              <a:rPr lang="tr-TR" b="1" dirty="0">
                <a:solidFill>
                  <a:schemeClr val="bg1"/>
                </a:solidFill>
              </a:rPr>
              <a:t>OCCUPATIONAL </a:t>
            </a:r>
          </a:p>
          <a:p>
            <a:pPr algn="ctr"/>
            <a:r>
              <a:rPr lang="tr-TR" b="1" dirty="0">
                <a:solidFill>
                  <a:schemeClr val="bg1"/>
                </a:solidFill>
              </a:rPr>
              <a:t>HEALTH </a:t>
            </a:r>
          </a:p>
          <a:p>
            <a:pPr algn="ctr"/>
            <a:r>
              <a:rPr lang="tr-TR" b="1" dirty="0">
                <a:solidFill>
                  <a:schemeClr val="bg1"/>
                </a:solidFill>
              </a:rPr>
              <a:t>&amp; </a:t>
            </a:r>
          </a:p>
          <a:p>
            <a:pPr algn="ctr"/>
            <a:r>
              <a:rPr lang="tr-TR" b="1" dirty="0">
                <a:solidFill>
                  <a:schemeClr val="bg1"/>
                </a:solidFill>
              </a:rPr>
              <a:t>SAFETY</a:t>
            </a:r>
          </a:p>
        </p:txBody>
      </p:sp>
      <p:sp>
        <p:nvSpPr>
          <p:cNvPr id="10" name="Date Placeholder 9">
            <a:extLst>
              <a:ext uri="{FF2B5EF4-FFF2-40B4-BE49-F238E27FC236}">
                <a16:creationId xmlns:a16="http://schemas.microsoft.com/office/drawing/2014/main" id="{44B3F632-844B-D1CF-C7A7-D670BD83B48D}"/>
              </a:ext>
            </a:extLst>
          </p:cNvPr>
          <p:cNvSpPr>
            <a:spLocks noGrp="1"/>
          </p:cNvSpPr>
          <p:nvPr>
            <p:ph type="dt" sz="half" idx="10"/>
          </p:nvPr>
        </p:nvSpPr>
        <p:spPr>
          <a:xfrm>
            <a:off x="668594" y="6037050"/>
            <a:ext cx="1032387" cy="365125"/>
          </a:xfrm>
        </p:spPr>
        <p:txBody>
          <a:bodyPr/>
          <a:lstStyle/>
          <a:p>
            <a:fld id="{3640EC46-4219-44FF-9F73-5A65B3CD2896}"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2404513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8C3CBC8B-DCE8-4D45-B6D1-76723A8824F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pic>
        <p:nvPicPr>
          <p:cNvPr id="2" name="Resim 1"/>
          <p:cNvPicPr>
            <a:picLocks noChangeAspect="1"/>
          </p:cNvPicPr>
          <p:nvPr/>
        </p:nvPicPr>
        <p:blipFill rotWithShape="1">
          <a:blip r:embed="rId4"/>
          <a:srcRect l="31957" t="36851" r="25010" b="16283"/>
          <a:stretch/>
        </p:blipFill>
        <p:spPr>
          <a:xfrm>
            <a:off x="1413628" y="925094"/>
            <a:ext cx="7055502" cy="4188722"/>
          </a:xfrm>
          <a:prstGeom prst="rect">
            <a:avLst/>
          </a:prstGeom>
        </p:spPr>
      </p:pic>
      <p:pic>
        <p:nvPicPr>
          <p:cNvPr id="3" name="Resim 2"/>
          <p:cNvPicPr>
            <a:picLocks noChangeAspect="1"/>
          </p:cNvPicPr>
          <p:nvPr/>
        </p:nvPicPr>
        <p:blipFill rotWithShape="1">
          <a:blip r:embed="rId5"/>
          <a:srcRect l="31935" t="57848" r="25105" b="30337"/>
          <a:stretch/>
        </p:blipFill>
        <p:spPr>
          <a:xfrm>
            <a:off x="1413628" y="5113816"/>
            <a:ext cx="7055502" cy="1057762"/>
          </a:xfrm>
          <a:prstGeom prst="rect">
            <a:avLst/>
          </a:prstGeom>
        </p:spPr>
      </p:pic>
      <p:sp>
        <p:nvSpPr>
          <p:cNvPr id="9" name="Metin kutusu 8"/>
          <p:cNvSpPr txBox="1"/>
          <p:nvPr/>
        </p:nvSpPr>
        <p:spPr>
          <a:xfrm>
            <a:off x="9312949" y="3321810"/>
            <a:ext cx="1717040" cy="1477328"/>
          </a:xfrm>
          <a:prstGeom prst="rect">
            <a:avLst/>
          </a:prstGeom>
          <a:noFill/>
        </p:spPr>
        <p:txBody>
          <a:bodyPr wrap="square" rtlCol="0">
            <a:spAutoFit/>
          </a:bodyPr>
          <a:lstStyle/>
          <a:p>
            <a:r>
              <a:rPr lang="tr-TR" b="1" dirty="0" err="1"/>
              <a:t>Checklist</a:t>
            </a:r>
            <a:r>
              <a:rPr lang="tr-TR" b="1" dirty="0"/>
              <a:t> </a:t>
            </a:r>
            <a:r>
              <a:rPr lang="tr-TR" b="1" dirty="0" err="1"/>
              <a:t>for</a:t>
            </a:r>
            <a:r>
              <a:rPr lang="tr-TR" b="1" dirty="0"/>
              <a:t> </a:t>
            </a:r>
            <a:r>
              <a:rPr lang="tr-TR" b="1" dirty="0" err="1"/>
              <a:t>Employers</a:t>
            </a:r>
            <a:r>
              <a:rPr lang="tr-TR" b="1" dirty="0"/>
              <a:t> </a:t>
            </a:r>
            <a:r>
              <a:rPr lang="tr-TR" b="1" dirty="0" err="1"/>
              <a:t>Writing</a:t>
            </a:r>
            <a:r>
              <a:rPr lang="tr-TR" b="1" dirty="0"/>
              <a:t> a </a:t>
            </a:r>
            <a:r>
              <a:rPr lang="tr-TR" b="1" dirty="0" err="1"/>
              <a:t>Safety</a:t>
            </a:r>
            <a:r>
              <a:rPr lang="tr-TR" b="1" dirty="0"/>
              <a:t> </a:t>
            </a:r>
            <a:r>
              <a:rPr lang="tr-TR" b="1" dirty="0" err="1"/>
              <a:t>Policy</a:t>
            </a:r>
            <a:r>
              <a:rPr lang="tr-TR" b="1" dirty="0"/>
              <a:t> Statement  / 2 </a:t>
            </a:r>
            <a:endParaRPr lang="en-US" b="1" dirty="0"/>
          </a:p>
        </p:txBody>
      </p:sp>
    </p:spTree>
    <p:extLst>
      <p:ext uri="{BB962C8B-B14F-4D97-AF65-F5344CB8AC3E}">
        <p14:creationId xmlns:p14="http://schemas.microsoft.com/office/powerpoint/2010/main" val="1672365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E3C1A728-4DE4-4F61-9243-7FEDD1D7E85E}"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pic>
        <p:nvPicPr>
          <p:cNvPr id="2" name="Resim 1"/>
          <p:cNvPicPr>
            <a:picLocks noChangeAspect="1"/>
          </p:cNvPicPr>
          <p:nvPr/>
        </p:nvPicPr>
        <p:blipFill rotWithShape="1">
          <a:blip r:embed="rId4"/>
          <a:srcRect l="31961" t="37431" r="25230" b="15554"/>
          <a:stretch/>
        </p:blipFill>
        <p:spPr>
          <a:xfrm>
            <a:off x="1158241" y="1046480"/>
            <a:ext cx="7602522" cy="4696670"/>
          </a:xfrm>
          <a:prstGeom prst="rect">
            <a:avLst/>
          </a:prstGeom>
        </p:spPr>
      </p:pic>
      <p:sp>
        <p:nvSpPr>
          <p:cNvPr id="9" name="Metin kutusu 8"/>
          <p:cNvSpPr txBox="1"/>
          <p:nvPr/>
        </p:nvSpPr>
        <p:spPr>
          <a:xfrm>
            <a:off x="9312949" y="3321810"/>
            <a:ext cx="1717040" cy="1477328"/>
          </a:xfrm>
          <a:prstGeom prst="rect">
            <a:avLst/>
          </a:prstGeom>
          <a:noFill/>
        </p:spPr>
        <p:txBody>
          <a:bodyPr wrap="square" rtlCol="0">
            <a:spAutoFit/>
          </a:bodyPr>
          <a:lstStyle/>
          <a:p>
            <a:r>
              <a:rPr lang="tr-TR" b="1" dirty="0" err="1"/>
              <a:t>Checklist</a:t>
            </a:r>
            <a:r>
              <a:rPr lang="tr-TR" b="1" dirty="0"/>
              <a:t> </a:t>
            </a:r>
            <a:r>
              <a:rPr lang="tr-TR" b="1" dirty="0" err="1"/>
              <a:t>for</a:t>
            </a:r>
            <a:r>
              <a:rPr lang="tr-TR" b="1" dirty="0"/>
              <a:t> </a:t>
            </a:r>
            <a:r>
              <a:rPr lang="tr-TR" b="1" dirty="0" err="1"/>
              <a:t>Employers</a:t>
            </a:r>
            <a:r>
              <a:rPr lang="tr-TR" b="1" dirty="0"/>
              <a:t> </a:t>
            </a:r>
            <a:r>
              <a:rPr lang="tr-TR" b="1" dirty="0" err="1"/>
              <a:t>Writing</a:t>
            </a:r>
            <a:r>
              <a:rPr lang="tr-TR" b="1" dirty="0"/>
              <a:t> a </a:t>
            </a:r>
            <a:r>
              <a:rPr lang="tr-TR" b="1" dirty="0" err="1"/>
              <a:t>Safety</a:t>
            </a:r>
            <a:r>
              <a:rPr lang="tr-TR" b="1" dirty="0"/>
              <a:t> </a:t>
            </a:r>
            <a:r>
              <a:rPr lang="tr-TR" b="1" dirty="0" err="1"/>
              <a:t>Policy</a:t>
            </a:r>
            <a:r>
              <a:rPr lang="tr-TR" b="1" dirty="0"/>
              <a:t> Statement  / 3 </a:t>
            </a:r>
            <a:endParaRPr lang="en-US" b="1" dirty="0"/>
          </a:p>
        </p:txBody>
      </p:sp>
    </p:spTree>
    <p:extLst>
      <p:ext uri="{BB962C8B-B14F-4D97-AF65-F5344CB8AC3E}">
        <p14:creationId xmlns:p14="http://schemas.microsoft.com/office/powerpoint/2010/main" val="2474270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7AEFAB06-3C2A-4C62-A910-4BFA39AB1498}"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518573" y="1022319"/>
            <a:ext cx="2978189" cy="369332"/>
          </a:xfrm>
          <a:prstGeom prst="rect">
            <a:avLst/>
          </a:prstGeom>
          <a:noFill/>
        </p:spPr>
        <p:txBody>
          <a:bodyPr wrap="square" rtlCol="0">
            <a:spAutoFit/>
          </a:bodyPr>
          <a:lstStyle/>
          <a:p>
            <a:r>
              <a:rPr lang="tr-TR" b="1" dirty="0" err="1">
                <a:highlight>
                  <a:srgbClr val="FFFF00"/>
                </a:highlight>
              </a:rPr>
              <a:t>Employer’s</a:t>
            </a:r>
            <a:r>
              <a:rPr lang="tr-TR" b="1" dirty="0">
                <a:highlight>
                  <a:srgbClr val="FFFF00"/>
                </a:highlight>
              </a:rPr>
              <a:t> </a:t>
            </a:r>
            <a:r>
              <a:rPr lang="tr-TR" b="1" dirty="0" err="1">
                <a:highlight>
                  <a:srgbClr val="FFFF00"/>
                </a:highlight>
              </a:rPr>
              <a:t>Responsibilities</a:t>
            </a:r>
            <a:endParaRPr lang="en-US" b="1" dirty="0">
              <a:highlight>
                <a:srgbClr val="FFFF00"/>
              </a:highlight>
            </a:endParaRPr>
          </a:p>
        </p:txBody>
      </p:sp>
      <p:sp>
        <p:nvSpPr>
          <p:cNvPr id="3" name="Dikdörtgen 2"/>
          <p:cNvSpPr/>
          <p:nvPr/>
        </p:nvSpPr>
        <p:spPr>
          <a:xfrm>
            <a:off x="492717" y="1358587"/>
            <a:ext cx="11277187" cy="4939814"/>
          </a:xfrm>
          <a:prstGeom prst="rect">
            <a:avLst/>
          </a:prstGeom>
        </p:spPr>
        <p:txBody>
          <a:bodyPr wrap="square">
            <a:spAutoFit/>
          </a:bodyPr>
          <a:lstStyle/>
          <a:p>
            <a:r>
              <a:rPr lang="en-US" sz="1500" dirty="0"/>
              <a:t>The enterprise policy should reflect the responsibility of employers to provide a safe and healthy working environment. The measures that need to be taken will vary depending on the branch of economic activity and the type of work performed; in general, however, employers should:</a:t>
            </a:r>
            <a:endParaRPr lang="tr-TR" sz="1500" dirty="0"/>
          </a:p>
          <a:p>
            <a:pPr marL="742950" lvl="1" indent="-285750">
              <a:buFont typeface="Wingdings" panose="05000000000000000000" pitchFamily="2" charset="2"/>
              <a:buChar char="§"/>
            </a:pPr>
            <a:r>
              <a:rPr lang="en-US" sz="1500" dirty="0">
                <a:highlight>
                  <a:srgbClr val="FFFF00"/>
                </a:highlight>
              </a:rPr>
              <a:t>Provide and maintain workplaces, machinery and equipment, and use work methods, which are as safe and without risk to health as is reasonably practicable</a:t>
            </a:r>
            <a:endParaRPr lang="tr-TR" sz="1500" dirty="0">
              <a:highlight>
                <a:srgbClr val="FFFF00"/>
              </a:highlight>
            </a:endParaRPr>
          </a:p>
          <a:p>
            <a:pPr marL="742950" lvl="1" indent="-285750">
              <a:buFont typeface="Wingdings" panose="05000000000000000000" pitchFamily="2" charset="2"/>
              <a:buChar char="§"/>
            </a:pPr>
            <a:r>
              <a:rPr lang="en-US" sz="1500" dirty="0"/>
              <a:t>Ensure that, so far as reasonably practicable, chemical, physical and biological substances and agents under their control are without risk to health when appropriate measures of protection are taken;</a:t>
            </a:r>
            <a:endParaRPr lang="tr-TR" sz="1500" dirty="0"/>
          </a:p>
          <a:p>
            <a:pPr marL="742950" lvl="1" indent="-285750">
              <a:buFont typeface="Wingdings" panose="05000000000000000000" pitchFamily="2" charset="2"/>
              <a:buChar char="§"/>
            </a:pPr>
            <a:r>
              <a:rPr lang="en-US" sz="1500" dirty="0"/>
              <a:t>Give the necessary instructions and training to managers and staff, taking account of the functions and capacities of different categories of workers;</a:t>
            </a:r>
            <a:endParaRPr lang="tr-TR" sz="1500" dirty="0"/>
          </a:p>
          <a:p>
            <a:pPr marL="742950" lvl="1" indent="-285750">
              <a:buFont typeface="Wingdings" panose="05000000000000000000" pitchFamily="2" charset="2"/>
              <a:buChar char="§"/>
            </a:pPr>
            <a:r>
              <a:rPr lang="en-US" sz="1500" dirty="0"/>
              <a:t>Provide adequate super vision of work, of work practices and of the application and use of occupational health and safety measures;</a:t>
            </a:r>
            <a:endParaRPr lang="tr-TR" sz="1500" dirty="0"/>
          </a:p>
          <a:p>
            <a:pPr marL="742950" lvl="1" indent="-285750">
              <a:buFont typeface="Wingdings" panose="05000000000000000000" pitchFamily="2" charset="2"/>
              <a:buChar char="§"/>
            </a:pPr>
            <a:r>
              <a:rPr lang="en-US" sz="1500" dirty="0"/>
              <a:t>Institute organizational arrangements regarding occupational safety and health adapted to the size of the undertaking and nature of its activities;</a:t>
            </a:r>
            <a:endParaRPr lang="tr-TR" sz="1500" dirty="0"/>
          </a:p>
          <a:p>
            <a:pPr marL="742950" lvl="1" indent="-285750">
              <a:buFont typeface="Wingdings" panose="05000000000000000000" pitchFamily="2" charset="2"/>
              <a:buChar char="§"/>
            </a:pPr>
            <a:r>
              <a:rPr lang="en-US" sz="1500" dirty="0"/>
              <a:t>Provide adequate personal protective clothing and equipment without cost to the worker, when hazards cannot be otherwise prevented or controlled;</a:t>
            </a:r>
            <a:endParaRPr lang="tr-TR" sz="1500" dirty="0"/>
          </a:p>
          <a:p>
            <a:pPr marL="742950" lvl="1" indent="-285750">
              <a:buFont typeface="Wingdings" panose="05000000000000000000" pitchFamily="2" charset="2"/>
              <a:buChar char="§"/>
            </a:pPr>
            <a:r>
              <a:rPr lang="en-US" sz="1500" dirty="0"/>
              <a:t>Ensure that work organization, particularly with respect to hours of work and rest breaks, does not adversely affect occupational safety and health;</a:t>
            </a:r>
            <a:endParaRPr lang="tr-TR" sz="1500" dirty="0"/>
          </a:p>
          <a:p>
            <a:pPr marL="742950" lvl="1" indent="-285750">
              <a:buFont typeface="Wingdings" panose="05000000000000000000" pitchFamily="2" charset="2"/>
              <a:buChar char="§"/>
            </a:pPr>
            <a:r>
              <a:rPr lang="en-US" sz="1500" dirty="0"/>
              <a:t>Take all reasonable and practicable measures to eliminate excessive physical and mental fatigue;</a:t>
            </a:r>
            <a:endParaRPr lang="tr-TR" sz="1500" dirty="0"/>
          </a:p>
          <a:p>
            <a:pPr marL="742950" lvl="1" indent="-285750">
              <a:buFont typeface="Wingdings" panose="05000000000000000000" pitchFamily="2" charset="2"/>
              <a:buChar char="§"/>
            </a:pPr>
            <a:r>
              <a:rPr lang="en-US" sz="1500" dirty="0"/>
              <a:t>Provide, where necessary, for measures to deal with emergencies and accidents, including adequate first-aid arrangements;</a:t>
            </a:r>
            <a:endParaRPr lang="tr-TR" sz="1500" dirty="0"/>
          </a:p>
          <a:p>
            <a:pPr marL="742950" lvl="1" indent="-285750">
              <a:buFont typeface="Wingdings" panose="05000000000000000000" pitchFamily="2" charset="2"/>
              <a:buChar char="§"/>
            </a:pPr>
            <a:r>
              <a:rPr lang="en-US" sz="1500" dirty="0"/>
              <a:t>Undertake studies and research or otherwise keep abreast of the scientific and technical knowledge necessary to comply with the obligations listed above; and</a:t>
            </a:r>
            <a:endParaRPr lang="tr-TR" sz="1500" dirty="0"/>
          </a:p>
          <a:p>
            <a:pPr marL="742950" lvl="1" indent="-285750">
              <a:buFont typeface="Wingdings" panose="05000000000000000000" pitchFamily="2" charset="2"/>
              <a:buChar char="§"/>
            </a:pPr>
            <a:r>
              <a:rPr lang="en-US" sz="1500" dirty="0"/>
              <a:t>Cooperate with other employers in improving occupational health and safety.</a:t>
            </a:r>
          </a:p>
        </p:txBody>
      </p:sp>
    </p:spTree>
    <p:extLst>
      <p:ext uri="{BB962C8B-B14F-4D97-AF65-F5344CB8AC3E}">
        <p14:creationId xmlns:p14="http://schemas.microsoft.com/office/powerpoint/2010/main" val="3707552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767CB06B-6DE6-43C3-8C44-976E5A09C7B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pic>
        <p:nvPicPr>
          <p:cNvPr id="2" name="Resim 1"/>
          <p:cNvPicPr>
            <a:picLocks noChangeAspect="1"/>
          </p:cNvPicPr>
          <p:nvPr/>
        </p:nvPicPr>
        <p:blipFill rotWithShape="1">
          <a:blip r:embed="rId6"/>
          <a:srcRect l="32578" t="45784" r="27294" b="37397"/>
          <a:stretch/>
        </p:blipFill>
        <p:spPr>
          <a:xfrm>
            <a:off x="659091" y="1098594"/>
            <a:ext cx="7284721" cy="1717382"/>
          </a:xfrm>
          <a:prstGeom prst="rect">
            <a:avLst/>
          </a:prstGeom>
        </p:spPr>
      </p:pic>
      <p:sp>
        <p:nvSpPr>
          <p:cNvPr id="3" name="Dikdörtgen 2"/>
          <p:cNvSpPr/>
          <p:nvPr/>
        </p:nvSpPr>
        <p:spPr>
          <a:xfrm>
            <a:off x="7943812" y="2108090"/>
            <a:ext cx="3210561" cy="707886"/>
          </a:xfrm>
          <a:prstGeom prst="rect">
            <a:avLst/>
          </a:prstGeom>
        </p:spPr>
        <p:txBody>
          <a:bodyPr wrap="square">
            <a:spAutoFit/>
          </a:bodyPr>
          <a:lstStyle/>
          <a:p>
            <a:pPr algn="ctr"/>
            <a:r>
              <a:rPr lang="en-US" sz="2000" b="1" dirty="0"/>
              <a:t>Hierarchy of Preventive And Protective Measures</a:t>
            </a:r>
          </a:p>
        </p:txBody>
      </p:sp>
      <p:pic>
        <p:nvPicPr>
          <p:cNvPr id="9" name="Responsibilities of Employers🌩️ TOP 5 _ Health and Safet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74655" y="2980464"/>
            <a:ext cx="5090705" cy="2863522"/>
          </a:xfrm>
          <a:prstGeom prst="rect">
            <a:avLst/>
          </a:prstGeom>
        </p:spPr>
      </p:pic>
      <p:sp>
        <p:nvSpPr>
          <p:cNvPr id="10" name="Metin kutusu 9"/>
          <p:cNvSpPr txBox="1"/>
          <p:nvPr/>
        </p:nvSpPr>
        <p:spPr>
          <a:xfrm>
            <a:off x="1310640" y="4387161"/>
            <a:ext cx="3223732" cy="1477328"/>
          </a:xfrm>
          <a:prstGeom prst="rect">
            <a:avLst/>
          </a:prstGeom>
          <a:noFill/>
        </p:spPr>
        <p:txBody>
          <a:bodyPr wrap="square" rtlCol="0">
            <a:spAutoFit/>
          </a:bodyPr>
          <a:lstStyle/>
          <a:p>
            <a:r>
              <a:rPr lang="tr-TR" b="1" dirty="0"/>
              <a:t>A </a:t>
            </a:r>
            <a:r>
              <a:rPr lang="tr-TR" b="1" dirty="0" err="1"/>
              <a:t>short</a:t>
            </a:r>
            <a:r>
              <a:rPr lang="tr-TR" b="1" dirty="0"/>
              <a:t> video </a:t>
            </a:r>
            <a:r>
              <a:rPr lang="tr-TR" b="1" dirty="0" err="1"/>
              <a:t>assessing</a:t>
            </a:r>
            <a:r>
              <a:rPr lang="tr-TR" b="1" dirty="0"/>
              <a:t> on </a:t>
            </a:r>
            <a:r>
              <a:rPr lang="tr-TR" b="1" dirty="0" err="1"/>
              <a:t>the</a:t>
            </a:r>
            <a:r>
              <a:rPr lang="tr-TR" b="1" dirty="0"/>
              <a:t> </a:t>
            </a:r>
            <a:r>
              <a:rPr lang="tr-TR" b="1" dirty="0" err="1"/>
              <a:t>major</a:t>
            </a:r>
            <a:r>
              <a:rPr lang="tr-TR" b="1" dirty="0"/>
              <a:t> </a:t>
            </a:r>
            <a:r>
              <a:rPr lang="tr-TR" b="1" dirty="0" err="1"/>
              <a:t>safety</a:t>
            </a:r>
            <a:r>
              <a:rPr lang="tr-TR" b="1" dirty="0"/>
              <a:t> </a:t>
            </a:r>
            <a:r>
              <a:rPr lang="tr-TR" b="1" dirty="0" err="1"/>
              <a:t>responsibilities</a:t>
            </a:r>
            <a:r>
              <a:rPr lang="tr-TR" b="1" dirty="0"/>
              <a:t> of </a:t>
            </a:r>
            <a:r>
              <a:rPr lang="tr-TR" b="1" dirty="0" err="1"/>
              <a:t>the</a:t>
            </a:r>
            <a:r>
              <a:rPr lang="tr-TR" b="1" dirty="0"/>
              <a:t> </a:t>
            </a:r>
            <a:r>
              <a:rPr lang="tr-TR" b="1" dirty="0" err="1"/>
              <a:t>employer’s</a:t>
            </a:r>
            <a:r>
              <a:rPr lang="tr-TR" b="1" dirty="0"/>
              <a:t> in UK </a:t>
            </a:r>
            <a:r>
              <a:rPr lang="tr-TR" b="1" dirty="0" err="1"/>
              <a:t>which</a:t>
            </a:r>
            <a:r>
              <a:rPr lang="tr-TR" b="1" dirty="0"/>
              <a:t> </a:t>
            </a:r>
            <a:r>
              <a:rPr lang="tr-TR" b="1" dirty="0" err="1"/>
              <a:t>are</a:t>
            </a:r>
            <a:r>
              <a:rPr lang="tr-TR" b="1" dirty="0"/>
              <a:t> </a:t>
            </a:r>
            <a:r>
              <a:rPr lang="tr-TR" b="1" dirty="0" err="1"/>
              <a:t>accepted</a:t>
            </a:r>
            <a:r>
              <a:rPr lang="tr-TR" b="1" dirty="0"/>
              <a:t> </a:t>
            </a:r>
            <a:r>
              <a:rPr lang="tr-TR" b="1" dirty="0" err="1"/>
              <a:t>by</a:t>
            </a:r>
            <a:r>
              <a:rPr lang="tr-TR" b="1" dirty="0"/>
              <a:t> </a:t>
            </a:r>
            <a:r>
              <a:rPr lang="tr-TR" b="1" dirty="0" err="1"/>
              <a:t>the</a:t>
            </a:r>
            <a:r>
              <a:rPr lang="tr-TR" b="1" dirty="0"/>
              <a:t> general </a:t>
            </a:r>
            <a:r>
              <a:rPr lang="tr-TR" b="1" dirty="0" err="1"/>
              <a:t>public</a:t>
            </a:r>
            <a:r>
              <a:rPr lang="tr-TR" b="1" dirty="0"/>
              <a:t> </a:t>
            </a:r>
            <a:r>
              <a:rPr lang="tr-TR" b="1" dirty="0" err="1"/>
              <a:t>worldwide</a:t>
            </a:r>
            <a:r>
              <a:rPr lang="tr-TR" b="1" dirty="0"/>
              <a:t>.</a:t>
            </a:r>
            <a:endParaRPr lang="en-US" b="1" dirty="0"/>
          </a:p>
        </p:txBody>
      </p:sp>
    </p:spTree>
    <p:extLst>
      <p:ext uri="{BB962C8B-B14F-4D97-AF65-F5344CB8AC3E}">
        <p14:creationId xmlns:p14="http://schemas.microsoft.com/office/powerpoint/2010/main" val="3032432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9" name="Metin kutusu 8"/>
          <p:cNvSpPr txBox="1"/>
          <p:nvPr/>
        </p:nvSpPr>
        <p:spPr>
          <a:xfrm>
            <a:off x="518573" y="913085"/>
            <a:ext cx="7081520" cy="400110"/>
          </a:xfrm>
          <a:prstGeom prst="rect">
            <a:avLst/>
          </a:prstGeom>
          <a:noFill/>
        </p:spPr>
        <p:txBody>
          <a:bodyPr wrap="square" rtlCol="0">
            <a:spAutoFit/>
          </a:bodyPr>
          <a:lstStyle/>
          <a:p>
            <a:r>
              <a:rPr lang="tr-TR" sz="2000" b="1" dirty="0" err="1"/>
              <a:t>Worker’s</a:t>
            </a:r>
            <a:r>
              <a:rPr lang="tr-TR" sz="2000" b="1" dirty="0"/>
              <a:t> </a:t>
            </a:r>
            <a:r>
              <a:rPr lang="tr-TR" sz="2000" b="1" dirty="0" err="1"/>
              <a:t>Duties</a:t>
            </a:r>
            <a:r>
              <a:rPr lang="tr-TR" sz="2000" b="1" dirty="0"/>
              <a:t> </a:t>
            </a:r>
            <a:r>
              <a:rPr lang="tr-TR" sz="2000" b="1" dirty="0" err="1"/>
              <a:t>and</a:t>
            </a:r>
            <a:r>
              <a:rPr lang="tr-TR" sz="2000" b="1" dirty="0"/>
              <a:t> </a:t>
            </a:r>
            <a:r>
              <a:rPr lang="tr-TR" sz="2000" b="1" dirty="0" err="1"/>
              <a:t>Rights</a:t>
            </a:r>
            <a:endParaRPr lang="en-US" sz="2000" b="1" dirty="0"/>
          </a:p>
        </p:txBody>
      </p:sp>
      <p:sp>
        <p:nvSpPr>
          <p:cNvPr id="10" name="Dikdörtgen 9"/>
          <p:cNvSpPr/>
          <p:nvPr/>
        </p:nvSpPr>
        <p:spPr>
          <a:xfrm>
            <a:off x="659091" y="1525195"/>
            <a:ext cx="11204544" cy="4247317"/>
          </a:xfrm>
          <a:prstGeom prst="rect">
            <a:avLst/>
          </a:prstGeom>
        </p:spPr>
        <p:txBody>
          <a:bodyPr wrap="square">
            <a:spAutoFit/>
          </a:bodyPr>
          <a:lstStyle/>
          <a:p>
            <a:r>
              <a:rPr lang="en-US" dirty="0"/>
              <a:t>The cooperation of workers within the enterprise is vital for the prevention of occupational accidents and diseases. The enterprise policy should therefore encourage workers and their representatives to play their essential role in this regard and ensure that they are given adequate information on measures taken by the employer to secure occupational safety and health, appropriate training in occupational safety and health, as well as the opportunity to enquire into and be consulted by the employer on all aspects of occupational safety and health associated with their work. The enterprise policy should outline the individual duty of workers to cooperate in implementing the occupational health and safety policy within the enterprise. In particular, workers have a duty to:</a:t>
            </a:r>
            <a:r>
              <a:rPr lang="tr-TR" dirty="0"/>
              <a:t> </a:t>
            </a:r>
          </a:p>
          <a:p>
            <a:pPr marL="742950" lvl="1" indent="-285750">
              <a:buFont typeface="Wingdings" panose="05000000000000000000" pitchFamily="2" charset="2"/>
              <a:buChar char="§"/>
            </a:pPr>
            <a:r>
              <a:rPr lang="en-US" dirty="0"/>
              <a:t>Take reasonable care for their own safety and that of other per-sons who may be affected by their acts or omissions;</a:t>
            </a:r>
            <a:endParaRPr lang="tr-TR" dirty="0"/>
          </a:p>
          <a:p>
            <a:pPr marL="742950" lvl="1" indent="-285750">
              <a:buFont typeface="Wingdings" panose="05000000000000000000" pitchFamily="2" charset="2"/>
              <a:buChar char="§"/>
            </a:pPr>
            <a:r>
              <a:rPr lang="en-US" dirty="0"/>
              <a:t>Comply with instructions given for their own safety and health, and those of others, and with safety and health procedures;</a:t>
            </a:r>
            <a:endParaRPr lang="tr-TR" dirty="0"/>
          </a:p>
          <a:p>
            <a:pPr marL="742950" lvl="1" indent="-285750">
              <a:buFont typeface="Wingdings" panose="05000000000000000000" pitchFamily="2" charset="2"/>
              <a:buChar char="§"/>
            </a:pPr>
            <a:r>
              <a:rPr lang="en-US" dirty="0"/>
              <a:t>Use safety devices and protective equipment correctly (and not render them inoperative);</a:t>
            </a:r>
            <a:endParaRPr lang="tr-TR" dirty="0"/>
          </a:p>
          <a:p>
            <a:pPr marL="742950" lvl="1" indent="-285750">
              <a:buFont typeface="Wingdings" panose="05000000000000000000" pitchFamily="2" charset="2"/>
              <a:buChar char="§"/>
            </a:pPr>
            <a:r>
              <a:rPr lang="en-US" dirty="0"/>
              <a:t>Report forthwith to their immediate super visor any situation which they have reason to believe could present a hazard and which they cannot themselves correct; and</a:t>
            </a:r>
            <a:endParaRPr lang="tr-TR" dirty="0"/>
          </a:p>
          <a:p>
            <a:pPr marL="742950" lvl="1" indent="-285750">
              <a:buFont typeface="Wingdings" panose="05000000000000000000" pitchFamily="2" charset="2"/>
              <a:buChar char="§"/>
            </a:pPr>
            <a:r>
              <a:rPr lang="en-US" dirty="0"/>
              <a:t>Report any accident or injury to health which arises in the course of or in connection with work.</a:t>
            </a:r>
          </a:p>
        </p:txBody>
      </p:sp>
    </p:spTree>
    <p:extLst>
      <p:ext uri="{BB962C8B-B14F-4D97-AF65-F5344CB8AC3E}">
        <p14:creationId xmlns:p14="http://schemas.microsoft.com/office/powerpoint/2010/main" val="4039097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803022" y="1607241"/>
            <a:ext cx="10373360" cy="3139321"/>
          </a:xfrm>
          <a:prstGeom prst="rect">
            <a:avLst/>
          </a:prstGeom>
        </p:spPr>
        <p:txBody>
          <a:bodyPr wrap="square">
            <a:spAutoFit/>
          </a:bodyPr>
          <a:lstStyle/>
          <a:p>
            <a:r>
              <a:rPr lang="en-US" dirty="0"/>
              <a:t>Workers’ duties in hazard control have as their counterpart the recognition of certain basic rights, and these should also be reflected in the enterprise policy. In particular, workers have the right to remove themselves from danger, and to refuse to carry out or continue work which they have reasonable justification to believe presents an imminent and serious threat to their life or health. They should be protected from unforeseen consequences of their actions. In addition, workers should be able to:</a:t>
            </a:r>
            <a:endParaRPr lang="tr-TR" dirty="0"/>
          </a:p>
          <a:p>
            <a:pPr marL="742950" lvl="1" indent="-285750">
              <a:buFont typeface="Wingdings" panose="05000000000000000000" pitchFamily="2" charset="2"/>
              <a:buChar char="§"/>
            </a:pPr>
            <a:r>
              <a:rPr lang="en-US" dirty="0"/>
              <a:t>Request and obtain, where there is cause for concern on health and safety grounds, inspections and investigations to be conducted by the employer and the competent authority;</a:t>
            </a:r>
            <a:endParaRPr lang="tr-TR" dirty="0"/>
          </a:p>
          <a:p>
            <a:pPr marL="742950" lvl="1" indent="-285750">
              <a:buFont typeface="Wingdings" panose="05000000000000000000" pitchFamily="2" charset="2"/>
              <a:buChar char="§"/>
            </a:pPr>
            <a:r>
              <a:rPr lang="en-US" dirty="0"/>
              <a:t>Know and be informed of workplace hazards that may affect their health or safety;</a:t>
            </a:r>
            <a:endParaRPr lang="tr-TR" dirty="0"/>
          </a:p>
          <a:p>
            <a:pPr marL="742950" lvl="1" indent="-285750">
              <a:buFont typeface="Wingdings" panose="05000000000000000000" pitchFamily="2" charset="2"/>
              <a:buChar char="§"/>
            </a:pPr>
            <a:r>
              <a:rPr lang="en-US" dirty="0"/>
              <a:t>Obtain information relevant to their health or safety, held by the employer or the competent authority; and</a:t>
            </a:r>
            <a:endParaRPr lang="tr-TR" dirty="0"/>
          </a:p>
          <a:p>
            <a:pPr marL="742950" lvl="1" indent="-285750">
              <a:buFont typeface="Wingdings" panose="05000000000000000000" pitchFamily="2" charset="2"/>
              <a:buChar char="§"/>
            </a:pPr>
            <a:r>
              <a:rPr lang="en-US" dirty="0"/>
              <a:t>Collectively select health and safety representatives</a:t>
            </a:r>
          </a:p>
        </p:txBody>
      </p:sp>
    </p:spTree>
    <p:extLst>
      <p:ext uri="{BB962C8B-B14F-4D97-AF65-F5344CB8AC3E}">
        <p14:creationId xmlns:p14="http://schemas.microsoft.com/office/powerpoint/2010/main" val="3999799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198120" y="18859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518573" y="1085065"/>
            <a:ext cx="10920477" cy="1200329"/>
          </a:xfrm>
          <a:prstGeom prst="rect">
            <a:avLst/>
          </a:prstGeom>
        </p:spPr>
        <p:txBody>
          <a:bodyPr wrap="square">
            <a:spAutoFit/>
          </a:bodyPr>
          <a:lstStyle/>
          <a:p>
            <a:r>
              <a:rPr lang="en-US" dirty="0"/>
              <a:t>Access to better information is a prime condition for significant, positive contributions by workers and their representatives to occupational hazard control. The enterprise policy should make sure that workers are able to obtain any necessary assistance in this regard from their trade union organizations, which have a legitimate right to be involved in anything that concerns the protection of the life and health of their members.</a:t>
            </a:r>
          </a:p>
        </p:txBody>
      </p:sp>
      <p:pic>
        <p:nvPicPr>
          <p:cNvPr id="3" name="EMPLOYEE SAFETY RESPONSIBILITI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42985" y="2548141"/>
            <a:ext cx="5710055" cy="3211906"/>
          </a:xfrm>
          <a:prstGeom prst="rect">
            <a:avLst/>
          </a:prstGeom>
        </p:spPr>
      </p:pic>
      <p:sp>
        <p:nvSpPr>
          <p:cNvPr id="9" name="Metin kutusu 8"/>
          <p:cNvSpPr txBox="1"/>
          <p:nvPr/>
        </p:nvSpPr>
        <p:spPr>
          <a:xfrm>
            <a:off x="1426013" y="4559718"/>
            <a:ext cx="3223732" cy="1200329"/>
          </a:xfrm>
          <a:prstGeom prst="rect">
            <a:avLst/>
          </a:prstGeom>
          <a:noFill/>
        </p:spPr>
        <p:txBody>
          <a:bodyPr wrap="square" rtlCol="0">
            <a:spAutoFit/>
          </a:bodyPr>
          <a:lstStyle/>
          <a:p>
            <a:r>
              <a:rPr lang="tr-TR" b="1" dirty="0"/>
              <a:t>A </a:t>
            </a:r>
            <a:r>
              <a:rPr lang="tr-TR" b="1" dirty="0" err="1"/>
              <a:t>short</a:t>
            </a:r>
            <a:r>
              <a:rPr lang="tr-TR" b="1" dirty="0"/>
              <a:t> video </a:t>
            </a:r>
            <a:r>
              <a:rPr lang="tr-TR" b="1" dirty="0" err="1"/>
              <a:t>assessing</a:t>
            </a:r>
            <a:r>
              <a:rPr lang="tr-TR" b="1" dirty="0"/>
              <a:t> on </a:t>
            </a:r>
            <a:r>
              <a:rPr lang="tr-TR" b="1" dirty="0" err="1"/>
              <a:t>the</a:t>
            </a:r>
            <a:r>
              <a:rPr lang="tr-TR" b="1" dirty="0"/>
              <a:t> </a:t>
            </a:r>
            <a:r>
              <a:rPr lang="tr-TR" b="1" dirty="0" err="1"/>
              <a:t>major</a:t>
            </a:r>
            <a:r>
              <a:rPr lang="tr-TR" b="1" dirty="0"/>
              <a:t> </a:t>
            </a:r>
            <a:r>
              <a:rPr lang="tr-TR" b="1" dirty="0" err="1"/>
              <a:t>safety</a:t>
            </a:r>
            <a:r>
              <a:rPr lang="tr-TR" b="1" dirty="0"/>
              <a:t> </a:t>
            </a:r>
            <a:r>
              <a:rPr lang="tr-TR" b="1" dirty="0" err="1"/>
              <a:t>responsibilities</a:t>
            </a:r>
            <a:r>
              <a:rPr lang="tr-TR" b="1" dirty="0"/>
              <a:t> of </a:t>
            </a:r>
            <a:r>
              <a:rPr lang="tr-TR" b="1" dirty="0" err="1"/>
              <a:t>the</a:t>
            </a:r>
            <a:r>
              <a:rPr lang="tr-TR" b="1" dirty="0"/>
              <a:t> </a:t>
            </a:r>
            <a:r>
              <a:rPr lang="tr-TR" b="1" dirty="0" err="1"/>
              <a:t>employees</a:t>
            </a:r>
            <a:r>
              <a:rPr lang="tr-TR" b="1" dirty="0"/>
              <a:t> as </a:t>
            </a:r>
            <a:r>
              <a:rPr lang="tr-TR" b="1" dirty="0" err="1"/>
              <a:t>accepted</a:t>
            </a:r>
            <a:r>
              <a:rPr lang="tr-TR" b="1" dirty="0"/>
              <a:t> </a:t>
            </a:r>
            <a:r>
              <a:rPr lang="tr-TR" b="1" dirty="0" err="1"/>
              <a:t>by</a:t>
            </a:r>
            <a:r>
              <a:rPr lang="tr-TR" b="1" dirty="0"/>
              <a:t> </a:t>
            </a:r>
            <a:r>
              <a:rPr lang="tr-TR" b="1" dirty="0" err="1"/>
              <a:t>the</a:t>
            </a:r>
            <a:r>
              <a:rPr lang="tr-TR" b="1" dirty="0"/>
              <a:t> general </a:t>
            </a:r>
            <a:r>
              <a:rPr lang="tr-TR" b="1" dirty="0" err="1"/>
              <a:t>public</a:t>
            </a:r>
            <a:r>
              <a:rPr lang="tr-TR" b="1" dirty="0"/>
              <a:t>.</a:t>
            </a:r>
            <a:endParaRPr lang="en-US" b="1" dirty="0"/>
          </a:p>
        </p:txBody>
      </p:sp>
    </p:spTree>
    <p:extLst>
      <p:ext uri="{BB962C8B-B14F-4D97-AF65-F5344CB8AC3E}">
        <p14:creationId xmlns:p14="http://schemas.microsoft.com/office/powerpoint/2010/main" val="32674831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518573" y="1006930"/>
            <a:ext cx="8869680" cy="400110"/>
          </a:xfrm>
          <a:prstGeom prst="rect">
            <a:avLst/>
          </a:prstGeom>
          <a:noFill/>
        </p:spPr>
        <p:txBody>
          <a:bodyPr wrap="square" rtlCol="0">
            <a:spAutoFit/>
          </a:bodyPr>
          <a:lstStyle/>
          <a:p>
            <a:r>
              <a:rPr lang="tr-TR" sz="2000" b="1" dirty="0" err="1"/>
              <a:t>Health</a:t>
            </a:r>
            <a:r>
              <a:rPr lang="tr-TR" sz="2000" b="1" dirty="0"/>
              <a:t> </a:t>
            </a:r>
            <a:r>
              <a:rPr lang="tr-TR" sz="2000" b="1" dirty="0" err="1"/>
              <a:t>and</a:t>
            </a:r>
            <a:r>
              <a:rPr lang="tr-TR" sz="2000" b="1" dirty="0"/>
              <a:t> </a:t>
            </a:r>
            <a:r>
              <a:rPr lang="tr-TR" sz="2000" b="1" dirty="0" err="1"/>
              <a:t>Safety</a:t>
            </a:r>
            <a:r>
              <a:rPr lang="tr-TR" sz="2000" b="1" dirty="0"/>
              <a:t> </a:t>
            </a:r>
            <a:r>
              <a:rPr lang="tr-TR" sz="2000" b="1" dirty="0" err="1"/>
              <a:t>Committees</a:t>
            </a:r>
            <a:endParaRPr lang="en-US" sz="2000" b="1" dirty="0"/>
          </a:p>
        </p:txBody>
      </p:sp>
      <p:sp>
        <p:nvSpPr>
          <p:cNvPr id="3" name="Dikdörtgen 2"/>
          <p:cNvSpPr/>
          <p:nvPr/>
        </p:nvSpPr>
        <p:spPr>
          <a:xfrm>
            <a:off x="563987" y="1582340"/>
            <a:ext cx="11064026" cy="3693319"/>
          </a:xfrm>
          <a:prstGeom prst="rect">
            <a:avLst/>
          </a:prstGeom>
        </p:spPr>
        <p:txBody>
          <a:bodyPr wrap="square">
            <a:spAutoFit/>
          </a:bodyPr>
          <a:lstStyle/>
          <a:p>
            <a:r>
              <a:rPr lang="en-US" dirty="0"/>
              <a:t>Cooperation between management and workers or their representatives at the workplace, in the field of occupational health and safety, is an essential element in maintaining a healthy working environment. It may also contribute to the establishment and maintenance of a good social climate and to the achievement of wider objectives. Depending on national practice, this cooperation could be facilitated by the appointment of workers’ safety delegates, or workers’ safety and health committees, or joint safety and health committees, composed equally of workers’ and employers’ representatives. Workers’ organizations play a very important role in reducing the toll of accidents and ill health. One study found that establishments with joint consultative committees, where all employee representatives were appointed by unions, had significantly fewer workplace injuries than those where the management alone determined health and safety arrangements. The appointment of joint health and safety committees and of workers’ safety delegates is now common practice, and can help to promote workers’ active involvement in health and safety work. Furthermore, safety delegates are known to be effective in the tasks of monitoring the health and safety aspects of shop-floor operations and in introducing corrective measures where necessary.</a:t>
            </a:r>
          </a:p>
        </p:txBody>
      </p:sp>
    </p:spTree>
    <p:extLst>
      <p:ext uri="{BB962C8B-B14F-4D97-AF65-F5344CB8AC3E}">
        <p14:creationId xmlns:p14="http://schemas.microsoft.com/office/powerpoint/2010/main" val="2399972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9091" y="1025750"/>
            <a:ext cx="10943629" cy="5109091"/>
          </a:xfrm>
          <a:prstGeom prst="rect">
            <a:avLst/>
          </a:prstGeom>
        </p:spPr>
        <p:txBody>
          <a:bodyPr wrap="square">
            <a:spAutoFit/>
          </a:bodyPr>
          <a:lstStyle/>
          <a:p>
            <a:r>
              <a:rPr lang="en-US" dirty="0"/>
              <a:t>Joint health and safety committees provide a valuable framework for discussion and for concerted action to improve safety and health. They should meet regularly and should periodically inspect the workplace. Workers’ safety</a:t>
            </a:r>
            <a:r>
              <a:rPr lang="tr-TR" dirty="0"/>
              <a:t> </a:t>
            </a:r>
            <a:r>
              <a:rPr lang="en-US" dirty="0"/>
              <a:t>delegates, workers’ safety and health committees, and joint safety and health committees</a:t>
            </a:r>
            <a:r>
              <a:rPr lang="tr-TR" dirty="0"/>
              <a:t> </a:t>
            </a:r>
            <a:r>
              <a:rPr lang="en-US" dirty="0"/>
              <a:t>should be:</a:t>
            </a:r>
            <a:endParaRPr lang="tr-TR" dirty="0"/>
          </a:p>
          <a:p>
            <a:pPr marL="742950" lvl="1" indent="-285750">
              <a:buFont typeface="Wingdings" panose="05000000000000000000" pitchFamily="2" charset="2"/>
              <a:buChar char="§"/>
            </a:pPr>
            <a:r>
              <a:rPr lang="en-US" sz="1600" dirty="0"/>
              <a:t>Given adequate information on health and safety matters;</a:t>
            </a:r>
            <a:endParaRPr lang="tr-TR" sz="1600" dirty="0"/>
          </a:p>
          <a:p>
            <a:pPr marL="742950" lvl="1" indent="-285750">
              <a:buFont typeface="Wingdings" panose="05000000000000000000" pitchFamily="2" charset="2"/>
              <a:buChar char="§"/>
            </a:pPr>
            <a:r>
              <a:rPr lang="en-US" sz="1600" dirty="0"/>
              <a:t>Enabled to examine factors affecting health and safety;</a:t>
            </a:r>
            <a:endParaRPr lang="tr-TR" sz="1600" dirty="0"/>
          </a:p>
          <a:p>
            <a:pPr marL="742950" lvl="1" indent="-285750">
              <a:buFont typeface="Wingdings" panose="05000000000000000000" pitchFamily="2" charset="2"/>
              <a:buChar char="§"/>
            </a:pPr>
            <a:r>
              <a:rPr lang="en-US" sz="1600" dirty="0"/>
              <a:t>Encouraged to propose safety and health measures;</a:t>
            </a:r>
            <a:endParaRPr lang="tr-TR" sz="1600" dirty="0"/>
          </a:p>
          <a:p>
            <a:pPr marL="742950" lvl="1" indent="-285750">
              <a:buFont typeface="Wingdings" panose="05000000000000000000" pitchFamily="2" charset="2"/>
              <a:buChar char="§"/>
            </a:pPr>
            <a:r>
              <a:rPr lang="en-US" sz="1600" dirty="0"/>
              <a:t>Consulted when major new safety and health measures are envisaged and before they are carried out;</a:t>
            </a:r>
            <a:endParaRPr lang="tr-TR" sz="1600" dirty="0"/>
          </a:p>
          <a:p>
            <a:pPr marL="742950" lvl="1" indent="-285750">
              <a:buFont typeface="Wingdings" panose="05000000000000000000" pitchFamily="2" charset="2"/>
              <a:buChar char="§"/>
            </a:pPr>
            <a:r>
              <a:rPr lang="en-US" sz="1600" dirty="0"/>
              <a:t>Ready to seek the support of workers for health and safety measures;</a:t>
            </a:r>
            <a:endParaRPr lang="tr-TR" sz="1600" dirty="0"/>
          </a:p>
          <a:p>
            <a:pPr marL="742950" lvl="1" indent="-285750">
              <a:buFont typeface="Wingdings" panose="05000000000000000000" pitchFamily="2" charset="2"/>
              <a:buChar char="§"/>
            </a:pPr>
            <a:r>
              <a:rPr lang="en-US" sz="1600" dirty="0"/>
              <a:t>Consulted in planning alterations of work processes, work con-tent or organization of work which may have safety or health implications for workers;</a:t>
            </a:r>
            <a:endParaRPr lang="tr-TR" sz="1600" dirty="0"/>
          </a:p>
          <a:p>
            <a:pPr marL="742950" lvl="1" indent="-285750">
              <a:buFont typeface="Wingdings" panose="05000000000000000000" pitchFamily="2" charset="2"/>
              <a:buChar char="§"/>
            </a:pPr>
            <a:r>
              <a:rPr lang="en-US" sz="1600" dirty="0"/>
              <a:t>Given protection from dismissal and other measures prejudicial to them while exercising their functions in the field of occupational health and safety as workers’ representatives or as members of health and safety committees;</a:t>
            </a:r>
            <a:endParaRPr lang="tr-TR" sz="1600" dirty="0"/>
          </a:p>
          <a:p>
            <a:pPr marL="742950" lvl="1" indent="-285750">
              <a:buFont typeface="Wingdings" panose="05000000000000000000" pitchFamily="2" charset="2"/>
              <a:buChar char="§"/>
            </a:pPr>
            <a:r>
              <a:rPr lang="en-US" sz="1600" dirty="0"/>
              <a:t>Able to contribute to the decision-making process within the enterprise regarding matters of health and safety;</a:t>
            </a:r>
            <a:endParaRPr lang="tr-TR" sz="1600" dirty="0"/>
          </a:p>
          <a:p>
            <a:pPr marL="742950" lvl="1" indent="-285750">
              <a:buFont typeface="Wingdings" panose="05000000000000000000" pitchFamily="2" charset="2"/>
              <a:buChar char="§"/>
            </a:pPr>
            <a:r>
              <a:rPr lang="en-US" sz="1600" dirty="0"/>
              <a:t>Allowed access to all parts of the workplace;</a:t>
            </a:r>
            <a:endParaRPr lang="tr-TR" sz="1600" dirty="0"/>
          </a:p>
          <a:p>
            <a:pPr marL="742950" lvl="1" indent="-285750">
              <a:buFont typeface="Wingdings" panose="05000000000000000000" pitchFamily="2" charset="2"/>
              <a:buChar char="§"/>
            </a:pPr>
            <a:r>
              <a:rPr lang="en-US" sz="1600" dirty="0"/>
              <a:t>Able to communicate with workers on health and safety matters during working hours at the workplace;</a:t>
            </a:r>
            <a:endParaRPr lang="tr-TR" sz="1600" dirty="0"/>
          </a:p>
          <a:p>
            <a:pPr marL="742950" lvl="1" indent="-285750">
              <a:buFont typeface="Wingdings" panose="05000000000000000000" pitchFamily="2" charset="2"/>
              <a:buChar char="§"/>
            </a:pPr>
            <a:r>
              <a:rPr lang="en-US" sz="1600" dirty="0"/>
              <a:t>Free to contact </a:t>
            </a:r>
            <a:r>
              <a:rPr lang="en-US" sz="1600" dirty="0" err="1"/>
              <a:t>labour</a:t>
            </a:r>
            <a:r>
              <a:rPr lang="en-US" sz="1600" dirty="0"/>
              <a:t> inspectors;</a:t>
            </a:r>
            <a:endParaRPr lang="tr-TR" sz="1600" dirty="0"/>
          </a:p>
          <a:p>
            <a:pPr marL="742950" lvl="1" indent="-285750">
              <a:buFont typeface="Wingdings" panose="05000000000000000000" pitchFamily="2" charset="2"/>
              <a:buChar char="§"/>
            </a:pPr>
            <a:r>
              <a:rPr lang="en-US" sz="1600" dirty="0"/>
              <a:t>Able to contribute to negotiations within the enterprise on occupational health and safety matters;</a:t>
            </a:r>
            <a:endParaRPr lang="tr-TR" sz="1600" dirty="0"/>
          </a:p>
          <a:p>
            <a:pPr marL="742950" lvl="1" indent="-285750">
              <a:buFont typeface="Wingdings" panose="05000000000000000000" pitchFamily="2" charset="2"/>
              <a:buChar char="§"/>
            </a:pPr>
            <a:r>
              <a:rPr lang="en-US" sz="1600" dirty="0"/>
              <a:t>Granted reasonable time during paid working hours to exercise their health and safety functions and to receive</a:t>
            </a:r>
            <a:endParaRPr lang="tr-TR" sz="1600" dirty="0"/>
          </a:p>
          <a:p>
            <a:pPr lvl="1"/>
            <a:r>
              <a:rPr lang="tr-TR" sz="1600" dirty="0"/>
              <a:t>       </a:t>
            </a:r>
            <a:r>
              <a:rPr lang="en-US" sz="1600" dirty="0"/>
              <a:t>training related to these functions; and</a:t>
            </a:r>
            <a:endParaRPr lang="tr-TR" sz="1600" dirty="0"/>
          </a:p>
          <a:p>
            <a:pPr marL="742950" lvl="1" indent="-285750">
              <a:buFont typeface="Wingdings" panose="05000000000000000000" pitchFamily="2" charset="2"/>
              <a:buChar char="§"/>
            </a:pPr>
            <a:r>
              <a:rPr lang="en-US" sz="1600" dirty="0"/>
              <a:t>Able to have recourse to specialists for advice on particular health and safety problems.</a:t>
            </a:r>
          </a:p>
        </p:txBody>
      </p:sp>
    </p:spTree>
    <p:extLst>
      <p:ext uri="{BB962C8B-B14F-4D97-AF65-F5344CB8AC3E}">
        <p14:creationId xmlns:p14="http://schemas.microsoft.com/office/powerpoint/2010/main" val="28435356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9091" y="1330906"/>
            <a:ext cx="3923974" cy="3693319"/>
          </a:xfrm>
          <a:prstGeom prst="rect">
            <a:avLst/>
          </a:prstGeom>
        </p:spPr>
        <p:txBody>
          <a:bodyPr wrap="square">
            <a:spAutoFit/>
          </a:bodyPr>
          <a:lstStyle/>
          <a:p>
            <a:r>
              <a:rPr lang="en-US" dirty="0"/>
              <a:t>Safety committees or joint health and safety committees have already been set up in larger enterprises in a number of countries. Smaller firms sometimes group together to set up regional health and safety committees for each branch of activity. The most promising results seem to have been achieved when management has concentrated on increasing workers’ awareness of their important role in health and safety and encouraged them to assume their responsibilities more fully.</a:t>
            </a:r>
          </a:p>
        </p:txBody>
      </p:sp>
      <p:pic>
        <p:nvPicPr>
          <p:cNvPr id="1026" name="Picture 2" descr="Promoting Health and Safety in the Workplace - Joint Health and Safety  Committees (JHSCs)"/>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168788" y="1649779"/>
            <a:ext cx="5606656" cy="4236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68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EE4E3-8525-7655-5968-8F79FF584B90}"/>
              </a:ext>
            </a:extLst>
          </p:cNvPr>
          <p:cNvSpPr>
            <a:spLocks noGrp="1"/>
          </p:cNvSpPr>
          <p:nvPr>
            <p:ph type="title"/>
          </p:nvPr>
        </p:nvSpPr>
        <p:spPr>
          <a:xfrm>
            <a:off x="838200" y="1001576"/>
            <a:ext cx="10515600" cy="601083"/>
          </a:xfrm>
        </p:spPr>
        <p:txBody>
          <a:bodyPr>
            <a:normAutofit fontScale="90000"/>
          </a:bodyPr>
          <a:lstStyle/>
          <a:p>
            <a:pPr algn="ctr"/>
            <a:br>
              <a:rPr lang="tr-TR" sz="3200" b="1" dirty="0"/>
            </a:br>
            <a:r>
              <a:rPr lang="tr-TR" sz="3200" b="1" dirty="0"/>
              <a:t>BASIC CYCLE OF A WORKPLACE ACCIDENT </a:t>
            </a:r>
          </a:p>
        </p:txBody>
      </p:sp>
      <p:graphicFrame>
        <p:nvGraphicFramePr>
          <p:cNvPr id="12" name="Content Placeholder 11">
            <a:extLst>
              <a:ext uri="{FF2B5EF4-FFF2-40B4-BE49-F238E27FC236}">
                <a16:creationId xmlns:a16="http://schemas.microsoft.com/office/drawing/2014/main" id="{9C53D62D-596E-6702-C39F-CAEBF360BE86}"/>
              </a:ext>
            </a:extLst>
          </p:cNvPr>
          <p:cNvGraphicFramePr>
            <a:graphicFrameLocks noGrp="1"/>
          </p:cNvGraphicFramePr>
          <p:nvPr>
            <p:ph idx="1"/>
            <p:extLst>
              <p:ext uri="{D42A27DB-BD31-4B8C-83A1-F6EECF244321}">
                <p14:modId xmlns:p14="http://schemas.microsoft.com/office/powerpoint/2010/main" val="1476235153"/>
              </p:ext>
            </p:extLst>
          </p:nvPr>
        </p:nvGraphicFramePr>
        <p:xfrm>
          <a:off x="838200" y="21304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3" name="Date Placeholder 2">
            <a:extLst>
              <a:ext uri="{FF2B5EF4-FFF2-40B4-BE49-F238E27FC236}">
                <a16:creationId xmlns:a16="http://schemas.microsoft.com/office/drawing/2014/main" id="{F4B079AB-70DE-F84F-8F2C-3853D70665B7}"/>
              </a:ext>
            </a:extLst>
          </p:cNvPr>
          <p:cNvSpPr>
            <a:spLocks noGrp="1"/>
          </p:cNvSpPr>
          <p:nvPr>
            <p:ph type="dt" sz="half" idx="10"/>
          </p:nvPr>
        </p:nvSpPr>
        <p:spPr>
          <a:xfrm>
            <a:off x="592392" y="5992951"/>
            <a:ext cx="1276349" cy="365125"/>
          </a:xfrm>
        </p:spPr>
        <p:txBody>
          <a:bodyPr/>
          <a:lstStyle/>
          <a:p>
            <a:fld id="{6BE899F8-EFFF-4D6F-ADDF-FC0EB1BB84A1}"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41569206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518573" y="913085"/>
            <a:ext cx="8108989" cy="430887"/>
          </a:xfrm>
          <a:prstGeom prst="rect">
            <a:avLst/>
          </a:prstGeom>
          <a:noFill/>
        </p:spPr>
        <p:txBody>
          <a:bodyPr wrap="square" rtlCol="0">
            <a:spAutoFit/>
          </a:bodyPr>
          <a:lstStyle/>
          <a:p>
            <a:r>
              <a:rPr lang="tr-TR" sz="2200" b="1" u="sng" dirty="0"/>
              <a:t>Management of </a:t>
            </a:r>
            <a:r>
              <a:rPr lang="tr-TR" sz="2200" b="1" u="sng" dirty="0" err="1"/>
              <a:t>Occupational</a:t>
            </a:r>
            <a:r>
              <a:rPr lang="tr-TR" sz="2200" b="1" u="sng" dirty="0"/>
              <a:t> </a:t>
            </a:r>
            <a:r>
              <a:rPr lang="tr-TR" sz="2200" b="1" u="sng" dirty="0" err="1"/>
              <a:t>Health</a:t>
            </a:r>
            <a:r>
              <a:rPr lang="tr-TR" sz="2200" b="1" u="sng" dirty="0"/>
              <a:t> </a:t>
            </a:r>
            <a:r>
              <a:rPr lang="tr-TR" sz="2200" b="1" u="sng" dirty="0" err="1"/>
              <a:t>and</a:t>
            </a:r>
            <a:r>
              <a:rPr lang="tr-TR" sz="2200" b="1" u="sng" dirty="0"/>
              <a:t> </a:t>
            </a:r>
            <a:r>
              <a:rPr lang="tr-TR" sz="2200" b="1" u="sng" dirty="0" err="1"/>
              <a:t>Safety</a:t>
            </a:r>
            <a:endParaRPr lang="en-US" sz="2200" b="1" u="sng" dirty="0"/>
          </a:p>
        </p:txBody>
      </p:sp>
      <p:sp>
        <p:nvSpPr>
          <p:cNvPr id="3" name="Dikdörtgen 2"/>
          <p:cNvSpPr/>
          <p:nvPr/>
        </p:nvSpPr>
        <p:spPr>
          <a:xfrm>
            <a:off x="630302" y="1632820"/>
            <a:ext cx="10454640" cy="3416320"/>
          </a:xfrm>
          <a:prstGeom prst="rect">
            <a:avLst/>
          </a:prstGeom>
        </p:spPr>
        <p:txBody>
          <a:bodyPr wrap="square">
            <a:spAutoFit/>
          </a:bodyPr>
          <a:lstStyle/>
          <a:p>
            <a:r>
              <a:rPr lang="en-US" dirty="0"/>
              <a:t>The protection of workers from occupational accidents and dis-eases is primarily a management responsibility, on a par with other managerial tasks such as setting production targets, ensuring the quality of products or providing customer services. Management sets the direction for the company. The strategic vision and mission statement establish a context for growth, profitability and production, as well as placing a value on workers’ safety and health throughout the enterprise. The system for managing safety and health should be integrated within the company’s business culture and processes. If management demonstrates in words and action, through policies, procedures and financial incentives, that it is committed to workers’ health and safety, then super visors and workers will respond by ensuring that work is performed safely throughout the enterprise. Occupational safety and health should not be treated as a separate process, but one that is integral to the way in which activities take place in the company. In order to achieve the objective of safe and healthy working conditions and environment, employers should institute organizational arrangements adapted to the size of the enterprise and the nature of its activities.</a:t>
            </a:r>
          </a:p>
        </p:txBody>
      </p:sp>
    </p:spTree>
    <p:extLst>
      <p:ext uri="{BB962C8B-B14F-4D97-AF65-F5344CB8AC3E}">
        <p14:creationId xmlns:p14="http://schemas.microsoft.com/office/powerpoint/2010/main" val="1026511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659091" y="1302628"/>
            <a:ext cx="7225069" cy="400110"/>
          </a:xfrm>
          <a:prstGeom prst="rect">
            <a:avLst/>
          </a:prstGeom>
          <a:noFill/>
        </p:spPr>
        <p:txBody>
          <a:bodyPr wrap="square" rtlCol="0">
            <a:spAutoFit/>
          </a:bodyPr>
          <a:lstStyle/>
          <a:p>
            <a:r>
              <a:rPr lang="tr-TR" sz="2000" b="1" dirty="0"/>
              <a:t>Management </a:t>
            </a:r>
            <a:r>
              <a:rPr lang="tr-TR" sz="2000" b="1" dirty="0" err="1"/>
              <a:t>Commitment</a:t>
            </a:r>
            <a:r>
              <a:rPr lang="tr-TR" sz="2000" b="1" dirty="0"/>
              <a:t> </a:t>
            </a:r>
            <a:r>
              <a:rPr lang="tr-TR" sz="2000" b="1" dirty="0" err="1"/>
              <a:t>and</a:t>
            </a:r>
            <a:r>
              <a:rPr lang="tr-TR" sz="2000" b="1" dirty="0"/>
              <a:t> </a:t>
            </a:r>
            <a:r>
              <a:rPr lang="tr-TR" sz="2000" b="1" dirty="0" err="1"/>
              <a:t>Resources</a:t>
            </a:r>
            <a:endParaRPr lang="en-US" sz="2000" b="1" dirty="0"/>
          </a:p>
        </p:txBody>
      </p:sp>
      <p:sp>
        <p:nvSpPr>
          <p:cNvPr id="3" name="Dikdörtgen 2"/>
          <p:cNvSpPr/>
          <p:nvPr/>
        </p:nvSpPr>
        <p:spPr>
          <a:xfrm>
            <a:off x="659091" y="2091578"/>
            <a:ext cx="10566400" cy="2862322"/>
          </a:xfrm>
          <a:prstGeom prst="rect">
            <a:avLst/>
          </a:prstGeom>
        </p:spPr>
        <p:txBody>
          <a:bodyPr wrap="square">
            <a:spAutoFit/>
          </a:bodyPr>
          <a:lstStyle/>
          <a:p>
            <a:r>
              <a:rPr lang="en-US" dirty="0"/>
              <a:t>While top management has the ultimate responsibility for the health and safety program in an enterprise, authority should be delegated to all management levels for ensuring safe operation. Supervisors are obviously the key persons in such a program because they are in constant contact with the employees. As safety officers, they act in a staff capacity to help administer safety policy, to provide technical information, to help with training and to supply program material.</a:t>
            </a:r>
            <a:endParaRPr lang="tr-TR" dirty="0"/>
          </a:p>
          <a:p>
            <a:endParaRPr lang="tr-TR" dirty="0"/>
          </a:p>
          <a:p>
            <a:r>
              <a:rPr lang="en-US" dirty="0"/>
              <a:t>Total commitment on the part of management to making health and safety a priority is essential to a successful occupational health and safety program in the workplace. It is only when management plays a positive role that workers view such programs as a worth-while and sustainable exercise. The boardroom has the influence, power and resources to take initiatives and to set the pattern for a safe and healthy working environment.</a:t>
            </a:r>
          </a:p>
        </p:txBody>
      </p:sp>
    </p:spTree>
    <p:extLst>
      <p:ext uri="{BB962C8B-B14F-4D97-AF65-F5344CB8AC3E}">
        <p14:creationId xmlns:p14="http://schemas.microsoft.com/office/powerpoint/2010/main" val="3701383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9091" y="1131005"/>
            <a:ext cx="10160000" cy="4524315"/>
          </a:xfrm>
          <a:prstGeom prst="rect">
            <a:avLst/>
          </a:prstGeom>
        </p:spPr>
        <p:txBody>
          <a:bodyPr wrap="square">
            <a:spAutoFit/>
          </a:bodyPr>
          <a:lstStyle/>
          <a:p>
            <a:r>
              <a:rPr lang="en-US" dirty="0"/>
              <a:t>Management commitment to occupational health and safety may be demonstrated in various ways, such as:</a:t>
            </a:r>
            <a:endParaRPr lang="tr-TR" dirty="0"/>
          </a:p>
          <a:p>
            <a:pPr marL="742950" lvl="1" indent="-285750">
              <a:buFont typeface="Wingdings" panose="05000000000000000000" pitchFamily="2" charset="2"/>
              <a:buChar char="§"/>
            </a:pPr>
            <a:r>
              <a:rPr lang="en-US" dirty="0"/>
              <a:t>Allocating sufficient resources (financial and human) for the proper functioning of the occupational health and safety program</a:t>
            </a:r>
            <a:r>
              <a:rPr lang="tr-TR" dirty="0"/>
              <a:t>;</a:t>
            </a:r>
          </a:p>
          <a:p>
            <a:pPr marL="742950" lvl="1" indent="-285750">
              <a:buFont typeface="Wingdings" panose="05000000000000000000" pitchFamily="2" charset="2"/>
              <a:buChar char="§"/>
            </a:pPr>
            <a:r>
              <a:rPr lang="en-US" dirty="0"/>
              <a:t>Establishing organizational structures to support managers and employees in their occupational health and safety duties; and</a:t>
            </a:r>
            <a:endParaRPr lang="tr-TR" dirty="0"/>
          </a:p>
          <a:p>
            <a:pPr marL="742950" lvl="1" indent="-285750">
              <a:buFont typeface="Wingdings" panose="05000000000000000000" pitchFamily="2" charset="2"/>
              <a:buChar char="§"/>
            </a:pPr>
            <a:r>
              <a:rPr lang="en-US" dirty="0"/>
              <a:t>Designating a senior management representative to be responsible for overseeing the proper functioning of occupational health and safety management. </a:t>
            </a:r>
            <a:endParaRPr lang="tr-TR" dirty="0"/>
          </a:p>
          <a:p>
            <a:endParaRPr lang="tr-TR" dirty="0"/>
          </a:p>
          <a:p>
            <a:r>
              <a:rPr lang="en-US" dirty="0"/>
              <a:t>The process of organizing and running an occupational health and safety system requires substantial capital investment. To manage health and safety efficiently, the financial resources must be allocated within business units as part of overall running costs. The local management team must understand the value that corporate leaders place on providing a safe place of work for employees. There should be incentives for managers to ensure that resources are deployed for all aspects of health and safety. The challenge is to institutionalize health and safety within the planning process. Once the program is under way, concerted efforts must be made to guarantee its sustainability.</a:t>
            </a:r>
          </a:p>
        </p:txBody>
      </p:sp>
    </p:spTree>
    <p:extLst>
      <p:ext uri="{BB962C8B-B14F-4D97-AF65-F5344CB8AC3E}">
        <p14:creationId xmlns:p14="http://schemas.microsoft.com/office/powerpoint/2010/main" val="1057443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782320" y="1190083"/>
            <a:ext cx="5608320" cy="400110"/>
          </a:xfrm>
          <a:prstGeom prst="rect">
            <a:avLst/>
          </a:prstGeom>
          <a:noFill/>
        </p:spPr>
        <p:txBody>
          <a:bodyPr wrap="square" rtlCol="0">
            <a:spAutoFit/>
          </a:bodyPr>
          <a:lstStyle/>
          <a:p>
            <a:r>
              <a:rPr lang="tr-TR" sz="2000" b="1" dirty="0" err="1"/>
              <a:t>Employees</a:t>
            </a:r>
            <a:r>
              <a:rPr lang="tr-TR" sz="2000" b="1" dirty="0"/>
              <a:t>’ </a:t>
            </a:r>
            <a:r>
              <a:rPr lang="tr-TR" sz="2000" b="1" dirty="0" err="1"/>
              <a:t>Participation</a:t>
            </a:r>
            <a:endParaRPr lang="en-US" sz="2000" b="1" dirty="0"/>
          </a:p>
        </p:txBody>
      </p:sp>
      <p:sp>
        <p:nvSpPr>
          <p:cNvPr id="3" name="Dikdörtgen 2"/>
          <p:cNvSpPr/>
          <p:nvPr/>
        </p:nvSpPr>
        <p:spPr>
          <a:xfrm>
            <a:off x="782320" y="1746845"/>
            <a:ext cx="10627360" cy="4247317"/>
          </a:xfrm>
          <a:prstGeom prst="rect">
            <a:avLst/>
          </a:prstGeom>
        </p:spPr>
        <p:txBody>
          <a:bodyPr wrap="square">
            <a:spAutoFit/>
          </a:bodyPr>
          <a:lstStyle/>
          <a:p>
            <a:r>
              <a:rPr lang="en-US" dirty="0"/>
              <a:t>Cooperation between management and workers or their representatives within an enterprise is an essential element of the organizational measures that need to be taken in order to prevent occupational accidents and diseases at the workplace. Participation is a fundamental workers’ right, and it is also a duty. Employers have various obligations with regard to providing a safe and healthy workplace (see Chapter 4), and workers should, in the course of performing their work, cooperate in order to enable their employer to fulfill those obligations. Their representatives in the undertaking must also cooperate with the employer in the field of occupational health and safety.</a:t>
            </a:r>
            <a:endParaRPr lang="tr-TR" dirty="0"/>
          </a:p>
          <a:p>
            <a:endParaRPr lang="tr-TR" dirty="0"/>
          </a:p>
          <a:p>
            <a:r>
              <a:rPr lang="en-US" dirty="0"/>
              <a:t>Employee participation has been identified as the determinant of successful occupational health and safety management and a major contributing factor in the reduction of occupational diseases and injuries. The full participation of workers in any occupational health and safety programs designed for their benefit will not only ensure the efficacy of such measures, but also make it possible to sustain an acceptable level of health and safety at a reasonable cost. At the shop-floor level, workers and their representatives should be </a:t>
            </a:r>
            <a:r>
              <a:rPr lang="en-US" dirty="0" err="1"/>
              <a:t>en</a:t>
            </a:r>
            <a:r>
              <a:rPr lang="en-US" dirty="0"/>
              <a:t>-abled to participate in the definition of issues, goals and resulting actions related to occupational health and</a:t>
            </a:r>
            <a:endParaRPr lang="tr-TR" dirty="0"/>
          </a:p>
          <a:p>
            <a:r>
              <a:rPr lang="en-US" dirty="0"/>
              <a:t>safety.</a:t>
            </a:r>
          </a:p>
        </p:txBody>
      </p:sp>
    </p:spTree>
    <p:extLst>
      <p:ext uri="{BB962C8B-B14F-4D97-AF65-F5344CB8AC3E}">
        <p14:creationId xmlns:p14="http://schemas.microsoft.com/office/powerpoint/2010/main" val="3781892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659091" y="1087120"/>
            <a:ext cx="1341120" cy="400110"/>
          </a:xfrm>
          <a:prstGeom prst="rect">
            <a:avLst/>
          </a:prstGeom>
          <a:noFill/>
        </p:spPr>
        <p:txBody>
          <a:bodyPr wrap="square" rtlCol="0">
            <a:spAutoFit/>
          </a:bodyPr>
          <a:lstStyle/>
          <a:p>
            <a:r>
              <a:rPr lang="tr-TR" sz="2000" b="1" dirty="0"/>
              <a:t>Training</a:t>
            </a:r>
            <a:endParaRPr lang="en-US" sz="2000" b="1" dirty="0"/>
          </a:p>
        </p:txBody>
      </p:sp>
      <p:sp>
        <p:nvSpPr>
          <p:cNvPr id="3" name="Dikdörtgen 2"/>
          <p:cNvSpPr/>
          <p:nvPr/>
        </p:nvSpPr>
        <p:spPr>
          <a:xfrm>
            <a:off x="675640" y="1569941"/>
            <a:ext cx="10840720" cy="3970318"/>
          </a:xfrm>
          <a:prstGeom prst="rect">
            <a:avLst/>
          </a:prstGeom>
        </p:spPr>
        <p:txBody>
          <a:bodyPr wrap="square">
            <a:spAutoFit/>
          </a:bodyPr>
          <a:lstStyle/>
          <a:p>
            <a:r>
              <a:rPr lang="en-US" dirty="0"/>
              <a:t>The continuous integration of improvements into the work process is vital, but it is possible only if everyone involved is properly trained. Training is an essential element in maintaining a healthy and safe workplace and has been an integral component of occupational health and safety management for many years. Managers, supervisory staff and workers all need to be trained. Workers and their representatives in the undertaking should be given appropriate training in occupational health and safety. It is up to management to give the necessary instructions and training, taking account of the functions and capacities of different categories of workers. The primary role of training in occupational health and safety is to pro-mote action. It must therefore stimulate awareness, impart knowledge and help recipients to adapt to their own roles. </a:t>
            </a:r>
            <a:endParaRPr lang="tr-TR" dirty="0"/>
          </a:p>
          <a:p>
            <a:endParaRPr lang="tr-TR" dirty="0"/>
          </a:p>
          <a:p>
            <a:r>
              <a:rPr lang="en-US" dirty="0"/>
              <a:t>Training in occupational health and safety should not be treated in isolation; it should feature as an integral part of job training and be incorporated into daily work procedures on the shop floor. Management must ensure that all those who play a part in the production process are trained in the technical skills that they need to do their work. Training for the acquisition of technical skills should there-fore always include a component of occupational health and safety.</a:t>
            </a:r>
          </a:p>
        </p:txBody>
      </p:sp>
    </p:spTree>
    <p:extLst>
      <p:ext uri="{BB962C8B-B14F-4D97-AF65-F5344CB8AC3E}">
        <p14:creationId xmlns:p14="http://schemas.microsoft.com/office/powerpoint/2010/main" val="59124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pic>
        <p:nvPicPr>
          <p:cNvPr id="2" name="Resim 1"/>
          <p:cNvPicPr>
            <a:picLocks noChangeAspect="1"/>
          </p:cNvPicPr>
          <p:nvPr/>
        </p:nvPicPr>
        <p:blipFill rotWithShape="1">
          <a:blip r:embed="rId4"/>
          <a:srcRect l="35648" t="39039" r="23963" b="19536"/>
          <a:stretch/>
        </p:blipFill>
        <p:spPr>
          <a:xfrm>
            <a:off x="952200" y="1227835"/>
            <a:ext cx="7862686" cy="4536165"/>
          </a:xfrm>
          <a:prstGeom prst="rect">
            <a:avLst/>
          </a:prstGeom>
        </p:spPr>
      </p:pic>
      <p:sp>
        <p:nvSpPr>
          <p:cNvPr id="3" name="Dikdörtgen 2"/>
          <p:cNvSpPr/>
          <p:nvPr/>
        </p:nvSpPr>
        <p:spPr>
          <a:xfrm>
            <a:off x="8951724" y="4037256"/>
            <a:ext cx="2367280" cy="1200329"/>
          </a:xfrm>
          <a:prstGeom prst="rect">
            <a:avLst/>
          </a:prstGeom>
        </p:spPr>
        <p:txBody>
          <a:bodyPr wrap="square">
            <a:spAutoFit/>
          </a:bodyPr>
          <a:lstStyle/>
          <a:p>
            <a:r>
              <a:rPr lang="en-US" b="1" dirty="0"/>
              <a:t>Management Responsibilities in Occupational Health and Safety Training</a:t>
            </a:r>
          </a:p>
        </p:txBody>
      </p:sp>
    </p:spTree>
    <p:extLst>
      <p:ext uri="{BB962C8B-B14F-4D97-AF65-F5344CB8AC3E}">
        <p14:creationId xmlns:p14="http://schemas.microsoft.com/office/powerpoint/2010/main" val="4274631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518573" y="1006930"/>
            <a:ext cx="5101629" cy="400110"/>
          </a:xfrm>
          <a:prstGeom prst="rect">
            <a:avLst/>
          </a:prstGeom>
          <a:noFill/>
        </p:spPr>
        <p:txBody>
          <a:bodyPr wrap="square" rtlCol="0">
            <a:spAutoFit/>
          </a:bodyPr>
          <a:lstStyle/>
          <a:p>
            <a:r>
              <a:rPr lang="tr-TR" sz="2000" b="1" dirty="0" err="1"/>
              <a:t>Organizational</a:t>
            </a:r>
            <a:r>
              <a:rPr lang="tr-TR" sz="2000" b="1" dirty="0"/>
              <a:t> </a:t>
            </a:r>
            <a:r>
              <a:rPr lang="tr-TR" sz="2000" b="1" dirty="0" err="1"/>
              <a:t>Aspects</a:t>
            </a:r>
            <a:endParaRPr lang="en-US" sz="2000" b="1" dirty="0"/>
          </a:p>
        </p:txBody>
      </p:sp>
      <p:sp>
        <p:nvSpPr>
          <p:cNvPr id="3" name="Dikdörtgen 2"/>
          <p:cNvSpPr/>
          <p:nvPr/>
        </p:nvSpPr>
        <p:spPr>
          <a:xfrm>
            <a:off x="619105" y="1739394"/>
            <a:ext cx="10953789" cy="1200329"/>
          </a:xfrm>
          <a:prstGeom prst="rect">
            <a:avLst/>
          </a:prstGeom>
        </p:spPr>
        <p:txBody>
          <a:bodyPr wrap="square">
            <a:spAutoFit/>
          </a:bodyPr>
          <a:lstStyle/>
          <a:p>
            <a:r>
              <a:rPr lang="en-US" dirty="0"/>
              <a:t>The control of occupational hazards and diseases requires adequate organizational measures. As there is no perfect model for an organizational structure, a choice has to be made by weighing up the anticipated merits and disadvantages of various systems. Moderation should be the guiding principle, and a step-by-step approach is likely to be more successful than an overambitious scheme that does not allow for subsequent adjustment.</a:t>
            </a:r>
          </a:p>
        </p:txBody>
      </p:sp>
      <p:sp>
        <p:nvSpPr>
          <p:cNvPr id="9" name="Dikdörtgen 8"/>
          <p:cNvSpPr/>
          <p:nvPr/>
        </p:nvSpPr>
        <p:spPr>
          <a:xfrm>
            <a:off x="427133" y="3094500"/>
            <a:ext cx="10953789" cy="2031325"/>
          </a:xfrm>
          <a:prstGeom prst="rect">
            <a:avLst/>
          </a:prstGeom>
        </p:spPr>
        <p:txBody>
          <a:bodyPr wrap="square">
            <a:spAutoFit/>
          </a:bodyPr>
          <a:lstStyle/>
          <a:p>
            <a:r>
              <a:rPr lang="tr-TR" dirty="0"/>
              <a:t>	(i) </a:t>
            </a:r>
            <a:r>
              <a:rPr lang="en-US" b="1" dirty="0"/>
              <a:t>Setting priorities </a:t>
            </a:r>
            <a:endParaRPr lang="tr-TR" b="1" dirty="0"/>
          </a:p>
          <a:p>
            <a:r>
              <a:rPr lang="tr-TR" b="1" dirty="0"/>
              <a:t>	</a:t>
            </a:r>
            <a:r>
              <a:rPr lang="en-US" dirty="0"/>
              <a:t>The first step is to establish priorities among objectives by assessing the main factors contributing to the </a:t>
            </a:r>
            <a:r>
              <a:rPr lang="tr-TR" dirty="0"/>
              <a:t>	</a:t>
            </a:r>
            <a:r>
              <a:rPr lang="en-US" dirty="0"/>
              <a:t>hazards with the most severe consequences. High priority may also be allocated to actions that will </a:t>
            </a:r>
            <a:r>
              <a:rPr lang="tr-TR" dirty="0"/>
              <a:t>	</a:t>
            </a:r>
            <a:r>
              <a:rPr lang="en-US" dirty="0"/>
              <a:t>produce rapid results, as early successes will enhance the credibility of efforts. Priorities may change from </a:t>
            </a:r>
            <a:r>
              <a:rPr lang="tr-TR" dirty="0"/>
              <a:t>	</a:t>
            </a:r>
            <a:r>
              <a:rPr lang="en-US" dirty="0"/>
              <a:t>time to time, de-pending on the existing situation. It should be reiterated that cooperation between </a:t>
            </a:r>
            <a:r>
              <a:rPr lang="tr-TR" dirty="0"/>
              <a:t>	</a:t>
            </a:r>
            <a:r>
              <a:rPr lang="en-US" dirty="0"/>
              <a:t>management and workers or their 53 representatives within the enterprise is essential in ensuring the </a:t>
            </a:r>
            <a:r>
              <a:rPr lang="tr-TR" dirty="0"/>
              <a:t>	</a:t>
            </a:r>
            <a:r>
              <a:rPr lang="en-US" dirty="0"/>
              <a:t>successful implementation of an organizational structure for occupational health and safety. </a:t>
            </a:r>
          </a:p>
        </p:txBody>
      </p:sp>
    </p:spTree>
    <p:extLst>
      <p:ext uri="{BB962C8B-B14F-4D97-AF65-F5344CB8AC3E}">
        <p14:creationId xmlns:p14="http://schemas.microsoft.com/office/powerpoint/2010/main" val="3262770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9091" y="1054358"/>
            <a:ext cx="10852189" cy="4524315"/>
          </a:xfrm>
          <a:prstGeom prst="rect">
            <a:avLst/>
          </a:prstGeom>
        </p:spPr>
        <p:txBody>
          <a:bodyPr wrap="square">
            <a:spAutoFit/>
          </a:bodyPr>
          <a:lstStyle/>
          <a:p>
            <a:r>
              <a:rPr lang="tr-TR" b="1" dirty="0"/>
              <a:t>	(ii) </a:t>
            </a:r>
            <a:r>
              <a:rPr lang="en-US" b="1" dirty="0"/>
              <a:t>Planning and development activities </a:t>
            </a:r>
            <a:endParaRPr lang="tr-TR" b="1" dirty="0"/>
          </a:p>
          <a:p>
            <a:r>
              <a:rPr lang="tr-TR" b="1" dirty="0"/>
              <a:t>	</a:t>
            </a:r>
            <a:r>
              <a:rPr lang="en-US" dirty="0"/>
              <a:t>These need to be undertaken both in initially setting up the occupational health and safety management </a:t>
            </a:r>
            <a:r>
              <a:rPr lang="tr-TR" dirty="0"/>
              <a:t>	</a:t>
            </a:r>
            <a:r>
              <a:rPr lang="en-US" dirty="0"/>
              <a:t>system and in its ongoing re-vision and modification. Systems and procedures should be thought through </a:t>
            </a:r>
            <a:r>
              <a:rPr lang="tr-TR" dirty="0"/>
              <a:t>	</a:t>
            </a:r>
            <a:r>
              <a:rPr lang="en-US" dirty="0"/>
              <a:t>logically, first identifying where injury or ill health can occur, and then instituting measures that will make </a:t>
            </a:r>
            <a:r>
              <a:rPr lang="tr-TR" dirty="0"/>
              <a:t>	</a:t>
            </a:r>
            <a:r>
              <a:rPr lang="en-US" dirty="0"/>
              <a:t>the occurrences less likely. Management should put in place organizational arrangements that are </a:t>
            </a:r>
            <a:r>
              <a:rPr lang="tr-TR" dirty="0"/>
              <a:t>	</a:t>
            </a:r>
            <a:r>
              <a:rPr lang="en-US" dirty="0"/>
              <a:t>adapted to the size of the undertaking and the nature of its activities. Such arrangements should include </a:t>
            </a:r>
            <a:r>
              <a:rPr lang="tr-TR" dirty="0"/>
              <a:t>	</a:t>
            </a:r>
            <a:r>
              <a:rPr lang="en-US" dirty="0"/>
              <a:t>the preparation of work procedures on the basis of job safety analysis. In this case, the person </a:t>
            </a:r>
            <a:r>
              <a:rPr lang="tr-TR" dirty="0"/>
              <a:t>	</a:t>
            </a:r>
            <a:r>
              <a:rPr lang="en-US" dirty="0"/>
              <a:t>responsible should deter mine the safest, most effective way of performing a given task.</a:t>
            </a:r>
            <a:endParaRPr lang="tr-TR" dirty="0"/>
          </a:p>
          <a:p>
            <a:endParaRPr lang="tr-TR" dirty="0"/>
          </a:p>
          <a:p>
            <a:r>
              <a:rPr lang="tr-TR" b="1" dirty="0"/>
              <a:t>	(iii) </a:t>
            </a:r>
            <a:r>
              <a:rPr lang="en-US" b="1" dirty="0"/>
              <a:t>The place of occupational health and safety management</a:t>
            </a:r>
            <a:r>
              <a:rPr lang="en-US" dirty="0"/>
              <a:t> </a:t>
            </a:r>
            <a:endParaRPr lang="tr-TR" dirty="0"/>
          </a:p>
          <a:p>
            <a:r>
              <a:rPr lang="tr-TR" dirty="0"/>
              <a:t>	</a:t>
            </a:r>
            <a:r>
              <a:rPr lang="en-US" dirty="0"/>
              <a:t>Occupational health and safety management should not be treated as a separate process, but be </a:t>
            </a:r>
            <a:r>
              <a:rPr lang="tr-TR" dirty="0"/>
              <a:t>	</a:t>
            </a:r>
            <a:r>
              <a:rPr lang="en-US" dirty="0"/>
              <a:t>integrated into other workplace activities. Its various functions and procedures should be embedded in </a:t>
            </a:r>
            <a:r>
              <a:rPr lang="tr-TR" dirty="0"/>
              <a:t>	</a:t>
            </a:r>
            <a:r>
              <a:rPr lang="en-US" dirty="0"/>
              <a:t> management system and business processes in the enterprise, as well as within comparable structures </a:t>
            </a:r>
            <a:r>
              <a:rPr lang="tr-TR" dirty="0"/>
              <a:t>	</a:t>
            </a:r>
            <a:r>
              <a:rPr lang="en-US" dirty="0"/>
              <a:t>in the community. For example, occupational health services in a small enterprise could be integrated </a:t>
            </a:r>
            <a:r>
              <a:rPr lang="tr-TR" dirty="0"/>
              <a:t>	</a:t>
            </a:r>
            <a:r>
              <a:rPr lang="en-US" dirty="0"/>
              <a:t>with the primary health care provided within the community. This would be of benefit to workers and </a:t>
            </a:r>
            <a:r>
              <a:rPr lang="tr-TR" dirty="0"/>
              <a:t>	</a:t>
            </a:r>
            <a:r>
              <a:rPr lang="en-US" dirty="0"/>
              <a:t>their families.</a:t>
            </a:r>
          </a:p>
        </p:txBody>
      </p:sp>
    </p:spTree>
    <p:extLst>
      <p:ext uri="{BB962C8B-B14F-4D97-AF65-F5344CB8AC3E}">
        <p14:creationId xmlns:p14="http://schemas.microsoft.com/office/powerpoint/2010/main" val="2978446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863600" y="1229360"/>
            <a:ext cx="6675120" cy="400110"/>
          </a:xfrm>
          <a:prstGeom prst="rect">
            <a:avLst/>
          </a:prstGeom>
          <a:noFill/>
        </p:spPr>
        <p:txBody>
          <a:bodyPr wrap="square" rtlCol="0">
            <a:spAutoFit/>
          </a:bodyPr>
          <a:lstStyle/>
          <a:p>
            <a:r>
              <a:rPr lang="tr-TR" sz="2000" b="1" dirty="0" err="1"/>
              <a:t>Performance</a:t>
            </a:r>
            <a:r>
              <a:rPr lang="tr-TR" sz="2000" b="1" dirty="0"/>
              <a:t> </a:t>
            </a:r>
            <a:r>
              <a:rPr lang="tr-TR" sz="2000" b="1" dirty="0" err="1"/>
              <a:t>Measures</a:t>
            </a:r>
            <a:endParaRPr lang="en-US" sz="2000" b="1" dirty="0"/>
          </a:p>
        </p:txBody>
      </p:sp>
      <p:sp>
        <p:nvSpPr>
          <p:cNvPr id="3" name="Dikdörtgen 2"/>
          <p:cNvSpPr/>
          <p:nvPr/>
        </p:nvSpPr>
        <p:spPr>
          <a:xfrm>
            <a:off x="934720" y="1859339"/>
            <a:ext cx="10647680" cy="3139321"/>
          </a:xfrm>
          <a:prstGeom prst="rect">
            <a:avLst/>
          </a:prstGeom>
        </p:spPr>
        <p:txBody>
          <a:bodyPr wrap="square">
            <a:spAutoFit/>
          </a:bodyPr>
          <a:lstStyle/>
          <a:p>
            <a:r>
              <a:rPr lang="en-US" dirty="0"/>
              <a:t>The ability to measure occupational health and safety performance over time is essential in order to verify that there is a continuous improvement in eliminating occupational injuries and illness. Employers should regularly verify the implementation of applicable standards on occupational health and safety, for instance by environmental monitoring, and should undertake systematic safety audits from time to time. Furthermore, they should keep records relating to occupational health and safety and the working environment, as specified by the competent authority. Such information might include records of all notifiable occupational accidents and injuries to health which arise in the course of or in connection with work, lists of authorizations and exemptions under laws or regulations relating to the super vision of the health of workers in the enterprise, and data concerning exposure to specified substances and agents. A comprehensive evaluation system would include baseline evaluations, auditing, self-inspection and self</a:t>
            </a:r>
            <a:r>
              <a:rPr lang="tr-TR" dirty="0"/>
              <a:t> </a:t>
            </a:r>
            <a:r>
              <a:rPr lang="en-US" dirty="0"/>
              <a:t>correction, incident investigation, medical surveillance, and management review activities.</a:t>
            </a:r>
          </a:p>
        </p:txBody>
      </p:sp>
    </p:spTree>
    <p:extLst>
      <p:ext uri="{BB962C8B-B14F-4D97-AF65-F5344CB8AC3E}">
        <p14:creationId xmlns:p14="http://schemas.microsoft.com/office/powerpoint/2010/main" val="3066167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518573" y="913085"/>
            <a:ext cx="6757709" cy="400110"/>
          </a:xfrm>
          <a:prstGeom prst="rect">
            <a:avLst/>
          </a:prstGeom>
          <a:noFill/>
        </p:spPr>
        <p:txBody>
          <a:bodyPr wrap="square" rtlCol="0">
            <a:spAutoFit/>
          </a:bodyPr>
          <a:lstStyle/>
          <a:p>
            <a:r>
              <a:rPr lang="tr-TR" sz="2000" b="1" u="sng" dirty="0" err="1"/>
              <a:t>Legislation</a:t>
            </a:r>
            <a:r>
              <a:rPr lang="tr-TR" sz="2000" b="1" u="sng" dirty="0"/>
              <a:t>, </a:t>
            </a:r>
            <a:r>
              <a:rPr lang="tr-TR" sz="2000" b="1" u="sng" dirty="0" err="1"/>
              <a:t>Enforcements</a:t>
            </a:r>
            <a:r>
              <a:rPr lang="tr-TR" sz="2000" b="1" u="sng" dirty="0"/>
              <a:t> </a:t>
            </a:r>
            <a:r>
              <a:rPr lang="tr-TR" sz="2000" b="1" u="sng" dirty="0" err="1"/>
              <a:t>and</a:t>
            </a:r>
            <a:r>
              <a:rPr lang="tr-TR" sz="2000" b="1" u="sng" dirty="0"/>
              <a:t> </a:t>
            </a:r>
            <a:r>
              <a:rPr lang="tr-TR" sz="2000" b="1" u="sng" dirty="0" err="1"/>
              <a:t>Collective</a:t>
            </a:r>
            <a:r>
              <a:rPr lang="tr-TR" sz="2000" b="1" u="sng" dirty="0"/>
              <a:t> </a:t>
            </a:r>
            <a:r>
              <a:rPr lang="tr-TR" sz="2000" b="1" u="sng" dirty="0" err="1"/>
              <a:t>Agreements</a:t>
            </a:r>
            <a:endParaRPr lang="en-US" sz="2000" b="1" u="sng" dirty="0"/>
          </a:p>
        </p:txBody>
      </p:sp>
      <p:sp>
        <p:nvSpPr>
          <p:cNvPr id="3" name="Dikdörtgen 2"/>
          <p:cNvSpPr/>
          <p:nvPr/>
        </p:nvSpPr>
        <p:spPr>
          <a:xfrm>
            <a:off x="518573" y="1572518"/>
            <a:ext cx="10831869" cy="4247317"/>
          </a:xfrm>
          <a:prstGeom prst="rect">
            <a:avLst/>
          </a:prstGeom>
        </p:spPr>
        <p:txBody>
          <a:bodyPr wrap="square">
            <a:spAutoFit/>
          </a:bodyPr>
          <a:lstStyle/>
          <a:p>
            <a:r>
              <a:rPr lang="en-US" dirty="0"/>
              <a:t>Appropriate legislation and regulations, together with adequate means of enforcement, are essential for the protection of workers’ health and safety. Legislation is the very foundation of social order and justice; without it, or where it is not enforced, the door is wide open to all forms of abuse. Each country should therefore take such measures as may be necessary to protect workers’ health and safety. This could be by enacting laws or regulations, or any other method consistent with national conditions and practice and in consultation with the representative organizations of employers and workers concerned. The law directly regulates certain components of working conditions and the work environment, including hours of work and occupational health and safety. There are also provisions relating to trade unions and collective bargaining machinery, which establish conditions for negotiations between employers and workers. One of the greatest problems regarding labor legislation in many countries is its application in practice. It is therefore important for governments to take the necessary steps to ensure that there is an effective system of </a:t>
            </a:r>
            <a:r>
              <a:rPr lang="en-US" dirty="0" err="1"/>
              <a:t>labour</a:t>
            </a:r>
            <a:r>
              <a:rPr lang="en-US" dirty="0"/>
              <a:t> inspection to make certain that statutory requirements are met. This is often difficult because of a shortage of trained personnel. Another problem relates to the difficulty of dealing with new hazards, bearing in mind the speed at which technology is changing. In some cases such problems can be solved by employers and workers, through collective bar gaining. These two complementary approaches are outlined below.</a:t>
            </a:r>
          </a:p>
        </p:txBody>
      </p:sp>
    </p:spTree>
    <p:extLst>
      <p:ext uri="{BB962C8B-B14F-4D97-AF65-F5344CB8AC3E}">
        <p14:creationId xmlns:p14="http://schemas.microsoft.com/office/powerpoint/2010/main" val="1149192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6B67-686D-39C4-6532-9FDCA2839513}"/>
              </a:ext>
            </a:extLst>
          </p:cNvPr>
          <p:cNvSpPr>
            <a:spLocks noGrp="1"/>
          </p:cNvSpPr>
          <p:nvPr>
            <p:ph type="title"/>
          </p:nvPr>
        </p:nvSpPr>
        <p:spPr>
          <a:xfrm>
            <a:off x="839788" y="913085"/>
            <a:ext cx="10515600" cy="777603"/>
          </a:xfrm>
        </p:spPr>
        <p:txBody>
          <a:bodyPr>
            <a:normAutofit/>
          </a:bodyPr>
          <a:lstStyle/>
          <a:p>
            <a:pPr algn="ctr"/>
            <a:r>
              <a:rPr lang="tr-TR" sz="3200" b="1" dirty="0"/>
              <a:t>HISTORICAL DISASTERS AND IMPACTS</a:t>
            </a:r>
          </a:p>
        </p:txBody>
      </p:sp>
      <p:sp>
        <p:nvSpPr>
          <p:cNvPr id="3" name="Text Placeholder 2">
            <a:extLst>
              <a:ext uri="{FF2B5EF4-FFF2-40B4-BE49-F238E27FC236}">
                <a16:creationId xmlns:a16="http://schemas.microsoft.com/office/drawing/2014/main" id="{C5A7C0A6-E311-A412-F2FC-DBCFC7DDD888}"/>
              </a:ext>
            </a:extLst>
          </p:cNvPr>
          <p:cNvSpPr>
            <a:spLocks noGrp="1"/>
          </p:cNvSpPr>
          <p:nvPr>
            <p:ph type="body" idx="1"/>
          </p:nvPr>
        </p:nvSpPr>
        <p:spPr/>
        <p:txBody>
          <a:bodyPr anchor="ctr"/>
          <a:lstStyle/>
          <a:p>
            <a:r>
              <a:rPr lang="tr-TR" dirty="0"/>
              <a:t>ENERGY INDUSTRY</a:t>
            </a:r>
          </a:p>
        </p:txBody>
      </p:sp>
      <p:pic>
        <p:nvPicPr>
          <p:cNvPr id="13" name="Content Placeholder 12" descr="1975, Banqiao Dam Failure, China">
            <a:extLst>
              <a:ext uri="{FF2B5EF4-FFF2-40B4-BE49-F238E27FC236}">
                <a16:creationId xmlns:a16="http://schemas.microsoft.com/office/drawing/2014/main" id="{C2504486-06F1-9BD2-9DB2-03CDF9F2C024}"/>
              </a:ext>
              <a:ext uri="{C183D7F6-B498-43B3-948B-1728B52AA6E4}">
                <adec:decorative xmlns:adec="http://schemas.microsoft.com/office/drawing/2017/decorative" val="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43784" y="2380465"/>
            <a:ext cx="4976017" cy="3564450"/>
          </a:xfrm>
        </p:spPr>
      </p:pic>
      <p:sp>
        <p:nvSpPr>
          <p:cNvPr id="10" name="Text Placeholder 9">
            <a:extLst>
              <a:ext uri="{FF2B5EF4-FFF2-40B4-BE49-F238E27FC236}">
                <a16:creationId xmlns:a16="http://schemas.microsoft.com/office/drawing/2014/main" id="{3FB09C11-3471-DBBF-C3E3-07DFBED7FD23}"/>
              </a:ext>
            </a:extLst>
          </p:cNvPr>
          <p:cNvSpPr>
            <a:spLocks noGrp="1"/>
          </p:cNvSpPr>
          <p:nvPr>
            <p:ph type="body" sz="quarter" idx="3"/>
          </p:nvPr>
        </p:nvSpPr>
        <p:spPr/>
        <p:txBody>
          <a:bodyPr anchor="ctr"/>
          <a:lstStyle/>
          <a:p>
            <a:pPr algn="ctr"/>
            <a:r>
              <a:rPr lang="tr-TR" dirty="0"/>
              <a:t>VISIBLE CYCLE OF THE ACCIDENT</a:t>
            </a:r>
          </a:p>
        </p:txBody>
      </p:sp>
      <p:graphicFrame>
        <p:nvGraphicFramePr>
          <p:cNvPr id="17" name="Content Placeholder 16">
            <a:extLst>
              <a:ext uri="{FF2B5EF4-FFF2-40B4-BE49-F238E27FC236}">
                <a16:creationId xmlns:a16="http://schemas.microsoft.com/office/drawing/2014/main" id="{A537B875-C60F-15D2-5E07-31A6D79335E1}"/>
              </a:ext>
            </a:extLst>
          </p:cNvPr>
          <p:cNvGraphicFramePr>
            <a:graphicFrameLocks noGrp="1"/>
          </p:cNvGraphicFramePr>
          <p:nvPr>
            <p:ph sz="quarter" idx="4"/>
            <p:extLst>
              <p:ext uri="{D42A27DB-BD31-4B8C-83A1-F6EECF244321}">
                <p14:modId xmlns:p14="http://schemas.microsoft.com/office/powerpoint/2010/main" val="312437949"/>
              </p:ext>
            </p:extLst>
          </p:nvPr>
        </p:nvGraphicFramePr>
        <p:xfrm>
          <a:off x="6172200" y="2505074"/>
          <a:ext cx="5183188" cy="27453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9" name="Date Placeholder 8">
            <a:extLst>
              <a:ext uri="{FF2B5EF4-FFF2-40B4-BE49-F238E27FC236}">
                <a16:creationId xmlns:a16="http://schemas.microsoft.com/office/drawing/2014/main" id="{34926194-180A-1E0C-8957-6449F15B535A}"/>
              </a:ext>
            </a:extLst>
          </p:cNvPr>
          <p:cNvSpPr>
            <a:spLocks noGrp="1"/>
          </p:cNvSpPr>
          <p:nvPr>
            <p:ph type="dt" sz="half" idx="10"/>
          </p:nvPr>
        </p:nvSpPr>
        <p:spPr>
          <a:xfrm>
            <a:off x="675480" y="6109953"/>
            <a:ext cx="1053929" cy="365125"/>
          </a:xfrm>
        </p:spPr>
        <p:txBody>
          <a:bodyPr/>
          <a:lstStyle/>
          <a:p>
            <a:fld id="{BCA0A6BE-ADEE-4E46-B08E-5A1A5189F0A9}"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3942243343"/>
      </p:ext>
    </p:extLst>
  </p:cSld>
  <p:clrMapOvr>
    <a:masterClrMapping/>
  </p:clrMapOvr>
  <p:extLst>
    <p:ext uri="{6950BFC3-D8DA-4A85-94F7-54DA5524770B}">
      <p188:commentRel xmlns:p188="http://schemas.microsoft.com/office/powerpoint/2018/8/main" r:id="rId3"/>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518573" y="1022319"/>
            <a:ext cx="1911389" cy="369332"/>
          </a:xfrm>
          <a:prstGeom prst="rect">
            <a:avLst/>
          </a:prstGeom>
          <a:noFill/>
        </p:spPr>
        <p:txBody>
          <a:bodyPr wrap="square" rtlCol="0">
            <a:spAutoFit/>
          </a:bodyPr>
          <a:lstStyle/>
          <a:p>
            <a:r>
              <a:rPr lang="tr-TR" b="1" dirty="0" err="1"/>
              <a:t>Labor</a:t>
            </a:r>
            <a:r>
              <a:rPr lang="tr-TR" b="1" dirty="0"/>
              <a:t> </a:t>
            </a:r>
            <a:r>
              <a:rPr lang="tr-TR" b="1" dirty="0" err="1"/>
              <a:t>Inspection</a:t>
            </a:r>
            <a:endParaRPr lang="en-US" b="1" dirty="0"/>
          </a:p>
        </p:txBody>
      </p:sp>
      <p:sp>
        <p:nvSpPr>
          <p:cNvPr id="3" name="Dikdörtgen 2"/>
          <p:cNvSpPr/>
          <p:nvPr/>
        </p:nvSpPr>
        <p:spPr>
          <a:xfrm>
            <a:off x="659091" y="1690062"/>
            <a:ext cx="10872509" cy="3693319"/>
          </a:xfrm>
          <a:prstGeom prst="rect">
            <a:avLst/>
          </a:prstGeom>
        </p:spPr>
        <p:txBody>
          <a:bodyPr wrap="square">
            <a:spAutoFit/>
          </a:bodyPr>
          <a:lstStyle/>
          <a:p>
            <a:r>
              <a:rPr lang="en-US" dirty="0"/>
              <a:t>The enforcement of legal provisions concerning occupational health and safety and the working environment should be secured by an adequate and appropriate system of inspection. The system should be guided by the provisions of the relevant ILO instruments, without prejudice to the obligations of the countries that have ratified them. As provided in Article 3(1) of the Labor Inspection Convention, 1947 (No. 81), the functions of the system of labor inspection should be:</a:t>
            </a:r>
            <a:endParaRPr lang="tr-TR" dirty="0"/>
          </a:p>
          <a:p>
            <a:pPr marL="742950" lvl="1" indent="-285750">
              <a:buFont typeface="Wingdings" panose="05000000000000000000" pitchFamily="2" charset="2"/>
              <a:buChar char="§"/>
            </a:pPr>
            <a:r>
              <a:rPr lang="en-US" dirty="0"/>
              <a:t>To secure the enforcement of the legal provisions relating to conditions of work and the protection of workers while engaged in their work, such as provisions relating to hours, wages, safety, health and welfare, the employment of children and young persons, and other connected matters, in so far as such provisions are enforceable by </a:t>
            </a:r>
            <a:r>
              <a:rPr lang="en-US" dirty="0" err="1"/>
              <a:t>labour</a:t>
            </a:r>
            <a:r>
              <a:rPr lang="en-US" dirty="0"/>
              <a:t> inspectors;</a:t>
            </a:r>
            <a:endParaRPr lang="tr-TR" dirty="0"/>
          </a:p>
          <a:p>
            <a:pPr marL="742950" lvl="1" indent="-285750">
              <a:buFont typeface="Wingdings" panose="05000000000000000000" pitchFamily="2" charset="2"/>
              <a:buChar char="§"/>
            </a:pPr>
            <a:r>
              <a:rPr lang="en-US" dirty="0"/>
              <a:t>To supply technical information and advice to employers and workers concerning the most effective means of complying with the legal provisions;</a:t>
            </a:r>
            <a:endParaRPr lang="tr-TR" dirty="0"/>
          </a:p>
          <a:p>
            <a:pPr marL="742950" lvl="1" indent="-285750">
              <a:buFont typeface="Wingdings" panose="05000000000000000000" pitchFamily="2" charset="2"/>
              <a:buChar char="§"/>
            </a:pPr>
            <a:r>
              <a:rPr lang="en-US" dirty="0"/>
              <a:t>To bring to the notice of the competent authority defects or abuses not specifically covered by existing legal provisions.</a:t>
            </a:r>
          </a:p>
        </p:txBody>
      </p:sp>
    </p:spTree>
    <p:extLst>
      <p:ext uri="{BB962C8B-B14F-4D97-AF65-F5344CB8AC3E}">
        <p14:creationId xmlns:p14="http://schemas.microsoft.com/office/powerpoint/2010/main" val="3786228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330200" y="432652"/>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518573" y="1075958"/>
            <a:ext cx="10698480" cy="2031325"/>
          </a:xfrm>
          <a:prstGeom prst="rect">
            <a:avLst/>
          </a:prstGeom>
        </p:spPr>
        <p:txBody>
          <a:bodyPr wrap="square">
            <a:spAutoFit/>
          </a:bodyPr>
          <a:lstStyle/>
          <a:p>
            <a:r>
              <a:rPr lang="en-US" dirty="0"/>
              <a:t>For inspection to be taken seriously, </a:t>
            </a:r>
            <a:r>
              <a:rPr lang="en-US" dirty="0" err="1"/>
              <a:t>labour</a:t>
            </a:r>
            <a:r>
              <a:rPr lang="en-US" dirty="0"/>
              <a:t> legislation must be enforced systematically and forcefully. This may be a tall order in many countries because:</a:t>
            </a:r>
            <a:endParaRPr lang="tr-TR" dirty="0"/>
          </a:p>
          <a:p>
            <a:pPr marL="742950" lvl="1" indent="-285750">
              <a:buFont typeface="Wingdings" panose="05000000000000000000" pitchFamily="2" charset="2"/>
              <a:buChar char="§"/>
            </a:pPr>
            <a:r>
              <a:rPr lang="en-US" dirty="0"/>
              <a:t>Legislation may not be sufficiently realistic;</a:t>
            </a:r>
            <a:endParaRPr lang="tr-TR" dirty="0"/>
          </a:p>
          <a:p>
            <a:pPr marL="742950" lvl="1" indent="-285750">
              <a:buFont typeface="Wingdings" panose="05000000000000000000" pitchFamily="2" charset="2"/>
              <a:buChar char="§"/>
            </a:pPr>
            <a:r>
              <a:rPr lang="en-US" dirty="0" err="1"/>
              <a:t>Labour</a:t>
            </a:r>
            <a:r>
              <a:rPr lang="en-US" dirty="0"/>
              <a:t> inspectors may have difficulty in imposing their authority;</a:t>
            </a:r>
            <a:endParaRPr lang="tr-TR" dirty="0"/>
          </a:p>
          <a:p>
            <a:pPr marL="742950" lvl="1" indent="-285750">
              <a:buFont typeface="Wingdings" panose="05000000000000000000" pitchFamily="2" charset="2"/>
              <a:buChar char="§"/>
            </a:pPr>
            <a:r>
              <a:rPr lang="en-US" dirty="0"/>
              <a:t>Infrastructure facilities essential for inspection, such as adequate means of transport or communication, may not be available; and</a:t>
            </a:r>
            <a:endParaRPr lang="tr-TR" dirty="0"/>
          </a:p>
          <a:p>
            <a:pPr marL="742950" lvl="1" indent="-285750">
              <a:buFont typeface="Wingdings" panose="05000000000000000000" pitchFamily="2" charset="2"/>
              <a:buChar char="§"/>
            </a:pPr>
            <a:r>
              <a:rPr lang="en-US" dirty="0"/>
              <a:t>Procedures may be lengthy and costly.</a:t>
            </a:r>
          </a:p>
        </p:txBody>
      </p:sp>
      <p:pic>
        <p:nvPicPr>
          <p:cNvPr id="3" name="Resim 2"/>
          <p:cNvPicPr>
            <a:picLocks noChangeAspect="1"/>
          </p:cNvPicPr>
          <p:nvPr/>
        </p:nvPicPr>
        <p:blipFill rotWithShape="1">
          <a:blip r:embed="rId4"/>
          <a:srcRect l="41993" t="39918" r="17482" b="35197"/>
          <a:stretch/>
        </p:blipFill>
        <p:spPr>
          <a:xfrm>
            <a:off x="2068180" y="3107283"/>
            <a:ext cx="7858140" cy="2714235"/>
          </a:xfrm>
          <a:prstGeom prst="rect">
            <a:avLst/>
          </a:prstGeom>
        </p:spPr>
      </p:pic>
      <p:sp>
        <p:nvSpPr>
          <p:cNvPr id="9" name="Dikdörtgen 8"/>
          <p:cNvSpPr/>
          <p:nvPr/>
        </p:nvSpPr>
        <p:spPr>
          <a:xfrm>
            <a:off x="2068180" y="5791063"/>
            <a:ext cx="7858140" cy="369332"/>
          </a:xfrm>
          <a:prstGeom prst="rect">
            <a:avLst/>
          </a:prstGeom>
        </p:spPr>
        <p:txBody>
          <a:bodyPr wrap="square">
            <a:spAutoFit/>
          </a:bodyPr>
          <a:lstStyle/>
          <a:p>
            <a:pPr algn="ctr"/>
            <a:r>
              <a:rPr lang="en-US" b="1" dirty="0"/>
              <a:t>Cooperation Between Inspectors And Workers</a:t>
            </a:r>
          </a:p>
        </p:txBody>
      </p:sp>
    </p:spTree>
    <p:extLst>
      <p:ext uri="{BB962C8B-B14F-4D97-AF65-F5344CB8AC3E}">
        <p14:creationId xmlns:p14="http://schemas.microsoft.com/office/powerpoint/2010/main" val="2548092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518573" y="897280"/>
            <a:ext cx="11064026" cy="5016758"/>
          </a:xfrm>
          <a:prstGeom prst="rect">
            <a:avLst/>
          </a:prstGeom>
        </p:spPr>
        <p:txBody>
          <a:bodyPr wrap="square">
            <a:spAutoFit/>
          </a:bodyPr>
          <a:lstStyle/>
          <a:p>
            <a:r>
              <a:rPr lang="en-US" dirty="0"/>
              <a:t>It is therefore imperative to broaden national labor inspection activities to involve employers and workers more actively, and to make greater efforts in the field of training. It should be stressed that any further duties which may be entrusted to labor inspectors should not be such as to interfere with the effective discharge of their primary duties or to prejudice in any way the authority and impartiality that are necessary to inspectors in their relations with employers and workers. Also, the need for the labor inspectorate staff to be well trained cannot be overemphasized. In view of the crucial role of labor inspection regarding national occupational health and safety programs, efforts must be made by the respective government authorities to strengthen the inspectorate. Depending on national approaches and circumstances, appropriate measures necessary to achieve the above objectives may include:</a:t>
            </a:r>
            <a:endParaRPr lang="tr-TR" dirty="0"/>
          </a:p>
          <a:p>
            <a:pPr marL="742950" lvl="1" indent="-285750">
              <a:buFont typeface="Wingdings" panose="05000000000000000000" pitchFamily="2" charset="2"/>
              <a:buChar char="§"/>
            </a:pPr>
            <a:r>
              <a:rPr lang="en-US" sz="1600" dirty="0"/>
              <a:t>Improving the capacity to secure the enforcement of legal pro-visions;</a:t>
            </a:r>
            <a:endParaRPr lang="tr-TR" sz="1600" dirty="0"/>
          </a:p>
          <a:p>
            <a:pPr marL="742950" lvl="1" indent="-285750">
              <a:buFont typeface="Wingdings" panose="05000000000000000000" pitchFamily="2" charset="2"/>
              <a:buChar char="§"/>
            </a:pPr>
            <a:r>
              <a:rPr lang="en-US" sz="1600" dirty="0"/>
              <a:t>Supplying technical information and advice;</a:t>
            </a:r>
            <a:endParaRPr lang="tr-TR" sz="1600" dirty="0"/>
          </a:p>
          <a:p>
            <a:pPr marL="742950" lvl="1" indent="-285750">
              <a:buFont typeface="Wingdings" panose="05000000000000000000" pitchFamily="2" charset="2"/>
              <a:buChar char="§"/>
            </a:pPr>
            <a:r>
              <a:rPr lang="en-US" sz="1600" dirty="0"/>
              <a:t>Identifying new needs for action;</a:t>
            </a:r>
            <a:endParaRPr lang="tr-TR" sz="1600" dirty="0"/>
          </a:p>
          <a:p>
            <a:pPr marL="742950" lvl="1" indent="-285750">
              <a:buFont typeface="Wingdings" panose="05000000000000000000" pitchFamily="2" charset="2"/>
              <a:buChar char="§"/>
            </a:pPr>
            <a:r>
              <a:rPr lang="en-US" sz="1600" dirty="0"/>
              <a:t>An increase in the number of inspectors;</a:t>
            </a:r>
            <a:endParaRPr lang="tr-TR" sz="1600" dirty="0"/>
          </a:p>
          <a:p>
            <a:pPr marL="742950" lvl="1" indent="-285750">
              <a:buFont typeface="Wingdings" panose="05000000000000000000" pitchFamily="2" charset="2"/>
              <a:buChar char="§"/>
            </a:pPr>
            <a:r>
              <a:rPr lang="en-US" sz="1600" dirty="0"/>
              <a:t>Improved training for inspectors in support of their enforcement and advisory role;</a:t>
            </a:r>
            <a:endParaRPr lang="tr-TR" sz="1600" dirty="0"/>
          </a:p>
          <a:p>
            <a:pPr marL="742950" lvl="1" indent="-285750">
              <a:buFont typeface="Wingdings" panose="05000000000000000000" pitchFamily="2" charset="2"/>
              <a:buChar char="§"/>
            </a:pPr>
            <a:r>
              <a:rPr lang="en-US" sz="1600" dirty="0"/>
              <a:t>The integration of separate inspection units or functions;</a:t>
            </a:r>
            <a:endParaRPr lang="tr-TR" sz="1600" dirty="0"/>
          </a:p>
          <a:p>
            <a:pPr marL="742950" lvl="1" indent="-285750">
              <a:buFont typeface="Wingdings" panose="05000000000000000000" pitchFamily="2" charset="2"/>
              <a:buChar char="§"/>
            </a:pPr>
            <a:r>
              <a:rPr lang="en-US" sz="1600" dirty="0"/>
              <a:t>The use of multidisciplinary inspection teams;</a:t>
            </a:r>
            <a:endParaRPr lang="tr-TR" sz="1600" dirty="0"/>
          </a:p>
          <a:p>
            <a:pPr marL="742950" lvl="1" indent="-285750">
              <a:buFont typeface="Wingdings" panose="05000000000000000000" pitchFamily="2" charset="2"/>
              <a:buChar char="§"/>
            </a:pPr>
            <a:r>
              <a:rPr lang="en-US" sz="1600" dirty="0"/>
              <a:t>Closer cooperation between labor inspectors and employers, workers and their organizations;</a:t>
            </a:r>
            <a:endParaRPr lang="tr-TR" sz="1600" dirty="0"/>
          </a:p>
          <a:p>
            <a:pPr marL="742950" lvl="1" indent="-285750">
              <a:buFont typeface="Wingdings" panose="05000000000000000000" pitchFamily="2" charset="2"/>
              <a:buChar char="§"/>
            </a:pPr>
            <a:r>
              <a:rPr lang="en-US" sz="1600" dirty="0"/>
              <a:t>Improved statistical reporting systems of occupational accidents and diseases and inclusion in the annual</a:t>
            </a:r>
            <a:endParaRPr lang="tr-TR" sz="1600" dirty="0"/>
          </a:p>
          <a:p>
            <a:pPr marL="742950" lvl="1" indent="-285750">
              <a:buFont typeface="Wingdings" panose="05000000000000000000" pitchFamily="2" charset="2"/>
              <a:buChar char="§"/>
            </a:pPr>
            <a:r>
              <a:rPr lang="en-US" sz="1600" dirty="0"/>
              <a:t>inspection report; and</a:t>
            </a:r>
            <a:endParaRPr lang="tr-TR" sz="1600" dirty="0"/>
          </a:p>
          <a:p>
            <a:pPr marL="742950" lvl="1" indent="-285750">
              <a:buFont typeface="Wingdings" panose="05000000000000000000" pitchFamily="2" charset="2"/>
              <a:buChar char="§"/>
            </a:pPr>
            <a:r>
              <a:rPr lang="en-US" sz="1600" dirty="0"/>
              <a:t>Improved support facilities, institutions and other material arrangements.</a:t>
            </a:r>
          </a:p>
        </p:txBody>
      </p:sp>
    </p:spTree>
    <p:extLst>
      <p:ext uri="{BB962C8B-B14F-4D97-AF65-F5344CB8AC3E}">
        <p14:creationId xmlns:p14="http://schemas.microsoft.com/office/powerpoint/2010/main" val="3805727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9091" y="2263503"/>
            <a:ext cx="10913149" cy="2862322"/>
          </a:xfrm>
          <a:prstGeom prst="rect">
            <a:avLst/>
          </a:prstGeom>
        </p:spPr>
        <p:txBody>
          <a:bodyPr wrap="square">
            <a:spAutoFit/>
          </a:bodyPr>
          <a:lstStyle/>
          <a:p>
            <a:r>
              <a:rPr lang="en-US" dirty="0"/>
              <a:t>The labor inspectorate must have an adequate and well-trained staff, be provided with adequate resources, have an effective presence at the workplace, and take decisive action by being severe, persuasive or explanatory, depending on the case. It must be stated in conclusion that the conditions for an effective labor inspectorate, as discussed above, are very hard to attain in many countries of the world. The reasons are not difficult to understand, and include scarce resources, especially in countries undergoing various programs of economic reform, and the low priority given to occupational health and safety issues in the face of other competing demands. There is therefore very little justification for maintaining two parallel inspection systems, a practice that is still being observed in some countries. It is certainly more cost-effective to have an integrated system of inspection, whereby labor inspectors are also trained in health and safety issues. The mechanisms for achieving this process should be embodied in the national policy on occupational health and safety.</a:t>
            </a:r>
          </a:p>
        </p:txBody>
      </p:sp>
    </p:spTree>
    <p:extLst>
      <p:ext uri="{BB962C8B-B14F-4D97-AF65-F5344CB8AC3E}">
        <p14:creationId xmlns:p14="http://schemas.microsoft.com/office/powerpoint/2010/main" val="3118511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pic>
        <p:nvPicPr>
          <p:cNvPr id="2" name="Resim 1"/>
          <p:cNvPicPr>
            <a:picLocks noChangeAspect="1"/>
          </p:cNvPicPr>
          <p:nvPr/>
        </p:nvPicPr>
        <p:blipFill rotWithShape="1">
          <a:blip r:embed="rId4"/>
          <a:srcRect l="41912" t="25209" r="20446" b="11956"/>
          <a:stretch/>
        </p:blipFill>
        <p:spPr>
          <a:xfrm>
            <a:off x="4652151" y="791306"/>
            <a:ext cx="5750560" cy="5399731"/>
          </a:xfrm>
          <a:prstGeom prst="rect">
            <a:avLst/>
          </a:prstGeom>
        </p:spPr>
      </p:pic>
      <p:sp>
        <p:nvSpPr>
          <p:cNvPr id="3" name="Dikdörtgen 2"/>
          <p:cNvSpPr/>
          <p:nvPr/>
        </p:nvSpPr>
        <p:spPr>
          <a:xfrm>
            <a:off x="825200" y="5125825"/>
            <a:ext cx="3782895" cy="369332"/>
          </a:xfrm>
          <a:prstGeom prst="rect">
            <a:avLst/>
          </a:prstGeom>
        </p:spPr>
        <p:txBody>
          <a:bodyPr wrap="none">
            <a:spAutoFit/>
          </a:bodyPr>
          <a:lstStyle/>
          <a:p>
            <a:r>
              <a:rPr lang="en-US" b="1" dirty="0"/>
              <a:t>Some Problems Of </a:t>
            </a:r>
            <a:r>
              <a:rPr lang="en-US" b="1" dirty="0" err="1"/>
              <a:t>Labour</a:t>
            </a:r>
            <a:r>
              <a:rPr lang="en-US" b="1" dirty="0"/>
              <a:t> Inspection</a:t>
            </a:r>
          </a:p>
        </p:txBody>
      </p:sp>
    </p:spTree>
    <p:extLst>
      <p:ext uri="{BB962C8B-B14F-4D97-AF65-F5344CB8AC3E}">
        <p14:creationId xmlns:p14="http://schemas.microsoft.com/office/powerpoint/2010/main" val="31681342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518573" y="1022319"/>
            <a:ext cx="2378749" cy="369332"/>
          </a:xfrm>
          <a:prstGeom prst="rect">
            <a:avLst/>
          </a:prstGeom>
          <a:noFill/>
        </p:spPr>
        <p:txBody>
          <a:bodyPr wrap="square" rtlCol="0">
            <a:spAutoFit/>
          </a:bodyPr>
          <a:lstStyle/>
          <a:p>
            <a:r>
              <a:rPr lang="tr-TR" b="1" dirty="0" err="1"/>
              <a:t>Collective</a:t>
            </a:r>
            <a:r>
              <a:rPr lang="tr-TR" b="1" dirty="0"/>
              <a:t> </a:t>
            </a:r>
            <a:r>
              <a:rPr lang="tr-TR" b="1" dirty="0" err="1"/>
              <a:t>Bargaining</a:t>
            </a:r>
            <a:endParaRPr lang="en-US" b="1" dirty="0"/>
          </a:p>
        </p:txBody>
      </p:sp>
      <p:sp>
        <p:nvSpPr>
          <p:cNvPr id="3" name="Dikdörtgen 2"/>
          <p:cNvSpPr/>
          <p:nvPr/>
        </p:nvSpPr>
        <p:spPr>
          <a:xfrm>
            <a:off x="518573" y="1401542"/>
            <a:ext cx="11064026" cy="4755148"/>
          </a:xfrm>
          <a:prstGeom prst="rect">
            <a:avLst/>
          </a:prstGeom>
        </p:spPr>
        <p:txBody>
          <a:bodyPr wrap="square">
            <a:spAutoFit/>
          </a:bodyPr>
          <a:lstStyle/>
          <a:p>
            <a:r>
              <a:rPr lang="en-US" sz="1700" dirty="0"/>
              <a:t>Since legislative processes are slow, collective agreements are particularly suitable for laying down requirements with respect to working conditions and the work environment in an enterprise. Collective bargaining is one of the most important and effective means of bringing about improvements in this field and should therefore be encouraged and promoted. It reflects the experience and interests of the employers and workers concerned, as well as the economic, technical and social realities of particular trades, branches of activity or enterprises. As Article 4 of the Right to </a:t>
            </a:r>
            <a:r>
              <a:rPr lang="tr-TR" dirty="0"/>
              <a:t>	</a:t>
            </a:r>
          </a:p>
          <a:p>
            <a:r>
              <a:rPr lang="tr-TR" sz="1600" i="1" dirty="0"/>
              <a:t>	</a:t>
            </a:r>
          </a:p>
          <a:p>
            <a:r>
              <a:rPr lang="tr-TR" sz="1600" i="1" dirty="0"/>
              <a:t>	</a:t>
            </a:r>
            <a:r>
              <a:rPr lang="en-US" sz="1600" i="1" dirty="0" err="1"/>
              <a:t>Organi</a:t>
            </a:r>
            <a:r>
              <a:rPr lang="tr-TR" sz="1600" i="1" dirty="0"/>
              <a:t>z</a:t>
            </a:r>
            <a:r>
              <a:rPr lang="en-US" sz="1600" i="1" dirty="0"/>
              <a:t>e and Collective Bargaining Convention, 1949 (No. 98) provides: </a:t>
            </a:r>
            <a:endParaRPr lang="tr-TR" sz="1600" i="1" dirty="0"/>
          </a:p>
          <a:p>
            <a:r>
              <a:rPr lang="tr-TR" sz="1600" i="1" dirty="0"/>
              <a:t>	</a:t>
            </a:r>
            <a:r>
              <a:rPr lang="en-US" sz="1600" i="1" dirty="0"/>
              <a:t>Measures appropriate to national conditions shall be taken, where necessary, to encourage and promote the full </a:t>
            </a:r>
            <a:r>
              <a:rPr lang="tr-TR" sz="1600" i="1" dirty="0"/>
              <a:t>	</a:t>
            </a:r>
            <a:r>
              <a:rPr lang="en-US" sz="1600" i="1" dirty="0"/>
              <a:t>development and utilization of machinery for voluntary negotiation between employers and employers’ organizations, </a:t>
            </a:r>
            <a:r>
              <a:rPr lang="tr-TR" sz="1600" i="1" dirty="0"/>
              <a:t>	</a:t>
            </a:r>
            <a:r>
              <a:rPr lang="en-US" sz="1600" i="1" dirty="0"/>
              <a:t>with a view to the regulation of terms and conditions of employment by means of collective agreements. </a:t>
            </a:r>
            <a:endParaRPr lang="tr-TR" sz="1600" i="1" dirty="0"/>
          </a:p>
          <a:p>
            <a:endParaRPr lang="tr-TR" dirty="0"/>
          </a:p>
          <a:p>
            <a:r>
              <a:rPr lang="en-US" sz="1700" dirty="0"/>
              <a:t>Collective agreements are more flexible than legislation and are better adapted to local problems concerning working conditions and the environment, or the technical and economic problems of a given sector. They may also stipulate flexible procedures to resolve conflicts arising out of their application, as well as setting agreed time limits for their revision. With regard to occupational health and safety, collective agreements have often been used to bring about genuine progress and a tangible improvement in workers’ conditions. This process is becoming increasingly common in small and </a:t>
            </a:r>
            <a:endParaRPr lang="tr-TR" sz="1700" dirty="0"/>
          </a:p>
          <a:p>
            <a:r>
              <a:rPr lang="en-US" sz="1700" dirty="0"/>
              <a:t>medium-sized enterprises, especially when the improvement in occupational health and safety is linked not</a:t>
            </a:r>
            <a:r>
              <a:rPr lang="tr-TR" sz="1700" dirty="0"/>
              <a:t> </a:t>
            </a:r>
            <a:r>
              <a:rPr lang="en-US" sz="1700" dirty="0"/>
              <a:t>just</a:t>
            </a:r>
            <a:endParaRPr lang="tr-TR" sz="1700" dirty="0"/>
          </a:p>
          <a:p>
            <a:r>
              <a:rPr lang="en-US" sz="1700" dirty="0"/>
              <a:t>to health issues, but also to increased productivity, higher-quality products and better morale among workers.</a:t>
            </a:r>
          </a:p>
        </p:txBody>
      </p:sp>
    </p:spTree>
    <p:extLst>
      <p:ext uri="{BB962C8B-B14F-4D97-AF65-F5344CB8AC3E}">
        <p14:creationId xmlns:p14="http://schemas.microsoft.com/office/powerpoint/2010/main" val="28702499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788968" y="1239685"/>
            <a:ext cx="3902749" cy="4524315"/>
          </a:xfrm>
          <a:prstGeom prst="rect">
            <a:avLst/>
          </a:prstGeom>
        </p:spPr>
        <p:txBody>
          <a:bodyPr wrap="square">
            <a:spAutoFit/>
          </a:bodyPr>
          <a:lstStyle/>
          <a:p>
            <a:r>
              <a:rPr lang="en-US" dirty="0"/>
              <a:t>Another possible forum for the discussion of working conditions and the environment is that of works committees or other similar bodies. Depending on the country and their terms of reference, they may have different names and deal with different problems, either general (works committees, works councils) or specific (occupational health and safety committees). They may either be bilateral (composed of a variable number of workers’ and management representatives) or consist of delegates elected by the workers or nominated by trade unions.</a:t>
            </a:r>
          </a:p>
        </p:txBody>
      </p:sp>
      <p:pic>
        <p:nvPicPr>
          <p:cNvPr id="9" name="Resim 8"/>
          <p:cNvPicPr>
            <a:picLocks noChangeAspect="1"/>
          </p:cNvPicPr>
          <p:nvPr/>
        </p:nvPicPr>
        <p:blipFill rotWithShape="1">
          <a:blip r:embed="rId4"/>
          <a:srcRect l="1803" r="5555"/>
          <a:stretch/>
        </p:blipFill>
        <p:spPr>
          <a:xfrm>
            <a:off x="4947285" y="1367150"/>
            <a:ext cx="5425440" cy="4396850"/>
          </a:xfrm>
          <a:prstGeom prst="rect">
            <a:avLst/>
          </a:prstGeom>
        </p:spPr>
      </p:pic>
    </p:spTree>
    <p:extLst>
      <p:ext uri="{BB962C8B-B14F-4D97-AF65-F5344CB8AC3E}">
        <p14:creationId xmlns:p14="http://schemas.microsoft.com/office/powerpoint/2010/main" val="4008951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518573" y="1006930"/>
            <a:ext cx="3963709"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Surveillance</a:t>
            </a:r>
            <a:endParaRPr lang="en-US" sz="2000" b="1" u="sng" dirty="0"/>
          </a:p>
        </p:txBody>
      </p:sp>
      <p:sp>
        <p:nvSpPr>
          <p:cNvPr id="3" name="Dikdörtgen 2"/>
          <p:cNvSpPr/>
          <p:nvPr/>
        </p:nvSpPr>
        <p:spPr>
          <a:xfrm>
            <a:off x="701453" y="1500885"/>
            <a:ext cx="3963709" cy="4524315"/>
          </a:xfrm>
          <a:prstGeom prst="rect">
            <a:avLst/>
          </a:prstGeom>
        </p:spPr>
        <p:txBody>
          <a:bodyPr wrap="square">
            <a:spAutoFit/>
          </a:bodyPr>
          <a:lstStyle/>
          <a:p>
            <a:r>
              <a:rPr lang="en-US" dirty="0"/>
              <a:t>Since the consequences of occupational hazards may not become apparent for many years, it is important to identify potential dangers early before they result in incurable diseases. The methods for identifying occupational hazards and the health problems associated with them can be broadly listed as environmental assessment, biological monitoring, medical surveillance and epidemiological approaches. Similar methods should be used to identify potential risks of accident. Some of the terminology associated with surveillance is explained in </a:t>
            </a:r>
            <a:r>
              <a:rPr lang="tr-TR" dirty="0" err="1"/>
              <a:t>the</a:t>
            </a:r>
            <a:r>
              <a:rPr lang="tr-TR" dirty="0"/>
              <a:t> t</a:t>
            </a:r>
            <a:r>
              <a:rPr lang="en-US" dirty="0"/>
              <a:t>able </a:t>
            </a:r>
            <a:r>
              <a:rPr lang="tr-TR" dirty="0"/>
              <a:t>at </a:t>
            </a:r>
            <a:r>
              <a:rPr lang="tr-TR" dirty="0" err="1"/>
              <a:t>the</a:t>
            </a:r>
            <a:r>
              <a:rPr lang="tr-TR" dirty="0"/>
              <a:t> </a:t>
            </a:r>
            <a:r>
              <a:rPr lang="tr-TR" dirty="0" err="1"/>
              <a:t>right</a:t>
            </a:r>
            <a:r>
              <a:rPr lang="tr-TR" dirty="0"/>
              <a:t> </a:t>
            </a:r>
            <a:r>
              <a:rPr lang="tr-TR" dirty="0" err="1"/>
              <a:t>hand</a:t>
            </a:r>
            <a:r>
              <a:rPr lang="tr-TR" dirty="0"/>
              <a:t> </a:t>
            </a:r>
            <a:r>
              <a:rPr lang="tr-TR" dirty="0" err="1"/>
              <a:t>side</a:t>
            </a:r>
            <a:r>
              <a:rPr lang="tr-TR" dirty="0"/>
              <a:t>.</a:t>
            </a:r>
            <a:endParaRPr lang="en-US" dirty="0"/>
          </a:p>
        </p:txBody>
      </p:sp>
      <p:pic>
        <p:nvPicPr>
          <p:cNvPr id="9" name="Resim 8"/>
          <p:cNvPicPr>
            <a:picLocks noChangeAspect="1"/>
          </p:cNvPicPr>
          <p:nvPr/>
        </p:nvPicPr>
        <p:blipFill rotWithShape="1">
          <a:blip r:embed="rId4"/>
          <a:srcRect l="41817" t="27224" r="17349" b="10930"/>
          <a:stretch/>
        </p:blipFill>
        <p:spPr>
          <a:xfrm>
            <a:off x="4955135" y="1100569"/>
            <a:ext cx="5491632" cy="4678551"/>
          </a:xfrm>
          <a:prstGeom prst="rect">
            <a:avLst/>
          </a:prstGeom>
        </p:spPr>
      </p:pic>
      <p:sp>
        <p:nvSpPr>
          <p:cNvPr id="10" name="Dikdörtgen 9"/>
          <p:cNvSpPr/>
          <p:nvPr/>
        </p:nvSpPr>
        <p:spPr>
          <a:xfrm>
            <a:off x="4955135" y="5839690"/>
            <a:ext cx="5491632" cy="369332"/>
          </a:xfrm>
          <a:prstGeom prst="rect">
            <a:avLst/>
          </a:prstGeom>
        </p:spPr>
        <p:txBody>
          <a:bodyPr wrap="square">
            <a:spAutoFit/>
          </a:bodyPr>
          <a:lstStyle/>
          <a:p>
            <a:pPr algn="ctr"/>
            <a:r>
              <a:rPr lang="en-US" b="1" dirty="0"/>
              <a:t>Surveillance, Work and Health</a:t>
            </a:r>
          </a:p>
        </p:txBody>
      </p:sp>
    </p:spTree>
    <p:extLst>
      <p:ext uri="{BB962C8B-B14F-4D97-AF65-F5344CB8AC3E}">
        <p14:creationId xmlns:p14="http://schemas.microsoft.com/office/powerpoint/2010/main" val="757464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Metin kutusu 1"/>
          <p:cNvSpPr txBox="1"/>
          <p:nvPr/>
        </p:nvSpPr>
        <p:spPr>
          <a:xfrm>
            <a:off x="518573" y="1022319"/>
            <a:ext cx="4166909" cy="369332"/>
          </a:xfrm>
          <a:prstGeom prst="rect">
            <a:avLst/>
          </a:prstGeom>
          <a:noFill/>
        </p:spPr>
        <p:txBody>
          <a:bodyPr wrap="square" rtlCol="0">
            <a:spAutoFit/>
          </a:bodyPr>
          <a:lstStyle/>
          <a:p>
            <a:r>
              <a:rPr lang="tr-TR" b="1" dirty="0" err="1"/>
              <a:t>Surveillance</a:t>
            </a:r>
            <a:r>
              <a:rPr lang="tr-TR" b="1" dirty="0"/>
              <a:t> of </a:t>
            </a:r>
            <a:r>
              <a:rPr lang="tr-TR" b="1" dirty="0" err="1"/>
              <a:t>the</a:t>
            </a:r>
            <a:r>
              <a:rPr lang="tr-TR" b="1" dirty="0"/>
              <a:t> </a:t>
            </a:r>
            <a:r>
              <a:rPr lang="tr-TR" b="1" dirty="0" err="1"/>
              <a:t>working</a:t>
            </a:r>
            <a:r>
              <a:rPr lang="tr-TR" b="1" dirty="0"/>
              <a:t> </a:t>
            </a:r>
            <a:r>
              <a:rPr lang="tr-TR" b="1" dirty="0" err="1"/>
              <a:t>environment</a:t>
            </a:r>
            <a:endParaRPr lang="en-US" b="1" dirty="0"/>
          </a:p>
        </p:txBody>
      </p:sp>
      <p:sp>
        <p:nvSpPr>
          <p:cNvPr id="3" name="Dikdörtgen 2"/>
          <p:cNvSpPr/>
          <p:nvPr/>
        </p:nvSpPr>
        <p:spPr>
          <a:xfrm>
            <a:off x="779341" y="1401368"/>
            <a:ext cx="2369175" cy="369332"/>
          </a:xfrm>
          <a:prstGeom prst="rect">
            <a:avLst/>
          </a:prstGeom>
        </p:spPr>
        <p:txBody>
          <a:bodyPr wrap="none">
            <a:spAutoFit/>
          </a:bodyPr>
          <a:lstStyle/>
          <a:p>
            <a:r>
              <a:rPr lang="tr-TR" dirty="0"/>
              <a:t>(i) </a:t>
            </a:r>
            <a:r>
              <a:rPr lang="en-US" b="1" dirty="0"/>
              <a:t>General Framework </a:t>
            </a:r>
          </a:p>
        </p:txBody>
      </p:sp>
      <p:sp>
        <p:nvSpPr>
          <p:cNvPr id="9" name="Dikdörtgen 8"/>
          <p:cNvSpPr/>
          <p:nvPr/>
        </p:nvSpPr>
        <p:spPr>
          <a:xfrm>
            <a:off x="1043598" y="1716329"/>
            <a:ext cx="10383520" cy="4801314"/>
          </a:xfrm>
          <a:prstGeom prst="rect">
            <a:avLst/>
          </a:prstGeom>
        </p:spPr>
        <p:txBody>
          <a:bodyPr wrap="square">
            <a:spAutoFit/>
          </a:bodyPr>
          <a:lstStyle/>
          <a:p>
            <a:r>
              <a:rPr lang="en-US" sz="1600" dirty="0"/>
              <a:t>To ensure a healthy working environment there must be monitoring at the workplace. This involves systematic surveillance of the factors in the working environment and working practices which may affect workers’ health, including sanitary installations, canteens and housing where these facilities are provided by the employer, as well as ensuring the quality of the working environment through compliance with safety and health standards. Everyone associated with the workplace ñ from the worker right through to the employer ñ should be actively involved in the surveillance of the working environment. Basic surveillance is carried out by simple observation and every worker, from shop floor to administration, should be trained to be able to identify those factors (potential or real) which may affect workers’ health. Such training is necessary to enable the worker to report immediately to his or her direct super visor any situation which can reasonably be thought to present an imminent and serious danger to life or health. In such a situation, the employer cannot require the worker to return to work until any necessary remedial action is taken.</a:t>
            </a:r>
            <a:endParaRPr lang="tr-TR" sz="1600" dirty="0"/>
          </a:p>
          <a:p>
            <a:r>
              <a:rPr lang="en-US" sz="1600" dirty="0"/>
              <a:t>Simple observation (a walk-through survey) of work processes and the working environment is the first step in any surveillance. Such observation may be sufficient in some cases to detect a lack of adequate control measures and of exposure of workers to risk. The evaluation based on this type of observation may justify the recommendation of control measures without the need for any more sophisticated determination of the level of exposure. Visits to the workplace and walk-through observation are also necessary to provide an assurance that no deterioration has occurred at workplaces initially evaluated as satisfactory. Information from surveillance of the working environment should be combined with other data, such as epidemiological research or exposure limits, to assess occupational health risks. For a definition of the main concepts involved in risk assessment, see </a:t>
            </a:r>
            <a:r>
              <a:rPr lang="tr-TR" sz="1600" dirty="0"/>
              <a:t>t</a:t>
            </a:r>
            <a:r>
              <a:rPr lang="en-US" sz="1600" dirty="0"/>
              <a:t>able </a:t>
            </a:r>
            <a:r>
              <a:rPr lang="tr-TR" sz="1600" dirty="0"/>
              <a:t>on </a:t>
            </a:r>
            <a:r>
              <a:rPr lang="tr-TR" sz="1600" dirty="0" err="1"/>
              <a:t>the</a:t>
            </a:r>
            <a:r>
              <a:rPr lang="tr-TR" sz="1600" dirty="0"/>
              <a:t> </a:t>
            </a:r>
            <a:r>
              <a:rPr lang="tr-TR" sz="1600" dirty="0" err="1"/>
              <a:t>next</a:t>
            </a:r>
            <a:r>
              <a:rPr lang="tr-TR" sz="1600" dirty="0"/>
              <a:t> </a:t>
            </a:r>
            <a:r>
              <a:rPr lang="tr-TR" sz="1600" dirty="0" err="1"/>
              <a:t>page</a:t>
            </a:r>
            <a:r>
              <a:rPr lang="en-US" sz="1600" dirty="0"/>
              <a:t>.</a:t>
            </a:r>
            <a:endParaRPr lang="tr-TR" sz="1600" dirty="0"/>
          </a:p>
          <a:p>
            <a:endParaRPr lang="en-US" dirty="0"/>
          </a:p>
        </p:txBody>
      </p:sp>
    </p:spTree>
    <p:extLst>
      <p:ext uri="{BB962C8B-B14F-4D97-AF65-F5344CB8AC3E}">
        <p14:creationId xmlns:p14="http://schemas.microsoft.com/office/powerpoint/2010/main" val="28277194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pic>
        <p:nvPicPr>
          <p:cNvPr id="2" name="Resim 1"/>
          <p:cNvPicPr>
            <a:picLocks noChangeAspect="1"/>
          </p:cNvPicPr>
          <p:nvPr/>
        </p:nvPicPr>
        <p:blipFill rotWithShape="1">
          <a:blip r:embed="rId4"/>
          <a:srcRect l="42086" t="27554" r="17447" b="19537"/>
          <a:stretch/>
        </p:blipFill>
        <p:spPr>
          <a:xfrm>
            <a:off x="914399" y="1115544"/>
            <a:ext cx="6085841" cy="4475751"/>
          </a:xfrm>
          <a:prstGeom prst="rect">
            <a:avLst/>
          </a:prstGeom>
        </p:spPr>
      </p:pic>
      <p:sp>
        <p:nvSpPr>
          <p:cNvPr id="3" name="Dikdörtgen 2"/>
          <p:cNvSpPr/>
          <p:nvPr/>
        </p:nvSpPr>
        <p:spPr>
          <a:xfrm>
            <a:off x="914398" y="5579334"/>
            <a:ext cx="6085841" cy="369332"/>
          </a:xfrm>
          <a:prstGeom prst="rect">
            <a:avLst/>
          </a:prstGeom>
        </p:spPr>
        <p:txBody>
          <a:bodyPr wrap="square">
            <a:spAutoFit/>
          </a:bodyPr>
          <a:lstStyle/>
          <a:p>
            <a:pPr algn="ctr"/>
            <a:r>
              <a:rPr lang="en-US" b="1" dirty="0"/>
              <a:t>Risk Assessment</a:t>
            </a:r>
          </a:p>
        </p:txBody>
      </p:sp>
      <p:sp>
        <p:nvSpPr>
          <p:cNvPr id="10" name="Dikdörtgen 9"/>
          <p:cNvSpPr/>
          <p:nvPr/>
        </p:nvSpPr>
        <p:spPr>
          <a:xfrm>
            <a:off x="7183120" y="1740099"/>
            <a:ext cx="4084320" cy="3693319"/>
          </a:xfrm>
          <a:prstGeom prst="rect">
            <a:avLst/>
          </a:prstGeom>
        </p:spPr>
        <p:txBody>
          <a:bodyPr wrap="square">
            <a:spAutoFit/>
          </a:bodyPr>
          <a:lstStyle/>
          <a:p>
            <a:r>
              <a:rPr lang="en-US" dirty="0"/>
              <a:t>An approach which is gaining widespread support is the precautionary principle. Simply stated, it is the need to foresee and forestall damaging human activities before science delivers irrefutable proof that there is a problem. We have seen many examples where concerns have been raised about a substance or process, to be told that there is no proof that it is harmful. By the time proof is established, hundreds, if not thousands, of people may have died, or suffered irreversible damage to their health.</a:t>
            </a:r>
          </a:p>
        </p:txBody>
      </p:sp>
    </p:spTree>
    <p:extLst>
      <p:ext uri="{BB962C8B-B14F-4D97-AF65-F5344CB8AC3E}">
        <p14:creationId xmlns:p14="http://schemas.microsoft.com/office/powerpoint/2010/main" val="205845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6B67-686D-39C4-6532-9FDCA2839513}"/>
              </a:ext>
            </a:extLst>
          </p:cNvPr>
          <p:cNvSpPr>
            <a:spLocks noGrp="1"/>
          </p:cNvSpPr>
          <p:nvPr>
            <p:ph type="title"/>
          </p:nvPr>
        </p:nvSpPr>
        <p:spPr>
          <a:xfrm>
            <a:off x="839788" y="913085"/>
            <a:ext cx="10515600" cy="777603"/>
          </a:xfrm>
        </p:spPr>
        <p:txBody>
          <a:bodyPr>
            <a:normAutofit/>
          </a:bodyPr>
          <a:lstStyle/>
          <a:p>
            <a:pPr algn="ctr"/>
            <a:r>
              <a:rPr lang="tr-TR" sz="3200" b="1" dirty="0"/>
              <a:t>HISTORICAL DISASTERS AND IMPACTS</a:t>
            </a:r>
          </a:p>
        </p:txBody>
      </p:sp>
      <p:sp>
        <p:nvSpPr>
          <p:cNvPr id="3" name="Text Placeholder 2">
            <a:extLst>
              <a:ext uri="{FF2B5EF4-FFF2-40B4-BE49-F238E27FC236}">
                <a16:creationId xmlns:a16="http://schemas.microsoft.com/office/drawing/2014/main" id="{C5A7C0A6-E311-A412-F2FC-DBCFC7DDD888}"/>
              </a:ext>
            </a:extLst>
          </p:cNvPr>
          <p:cNvSpPr>
            <a:spLocks noGrp="1"/>
          </p:cNvSpPr>
          <p:nvPr>
            <p:ph type="body" idx="1"/>
          </p:nvPr>
        </p:nvSpPr>
        <p:spPr/>
        <p:txBody>
          <a:bodyPr anchor="ctr"/>
          <a:lstStyle/>
          <a:p>
            <a:r>
              <a:rPr lang="tr-TR" dirty="0"/>
              <a:t>ENERGY INDUSTRY</a:t>
            </a:r>
          </a:p>
        </p:txBody>
      </p:sp>
      <p:pic>
        <p:nvPicPr>
          <p:cNvPr id="13" name="Content Placeholder 12">
            <a:extLst>
              <a:ext uri="{FF2B5EF4-FFF2-40B4-BE49-F238E27FC236}">
                <a16:creationId xmlns:a16="http://schemas.microsoft.com/office/drawing/2014/main" id="{C2504486-06F1-9BD2-9DB2-03CDF9F2C024}"/>
              </a:ext>
              <a:ext uri="{C183D7F6-B498-43B3-948B-1728B52AA6E4}">
                <adec:decorative xmlns:adec="http://schemas.microsoft.com/office/drawing/2017/decorative" val="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1043784" y="2380465"/>
            <a:ext cx="4976017" cy="3564450"/>
          </a:xfrm>
        </p:spPr>
      </p:pic>
      <p:sp>
        <p:nvSpPr>
          <p:cNvPr id="10" name="Text Placeholder 9">
            <a:extLst>
              <a:ext uri="{FF2B5EF4-FFF2-40B4-BE49-F238E27FC236}">
                <a16:creationId xmlns:a16="http://schemas.microsoft.com/office/drawing/2014/main" id="{3FB09C11-3471-DBBF-C3E3-07DFBED7FD23}"/>
              </a:ext>
            </a:extLst>
          </p:cNvPr>
          <p:cNvSpPr>
            <a:spLocks noGrp="1"/>
          </p:cNvSpPr>
          <p:nvPr>
            <p:ph type="body" sz="quarter" idx="3"/>
          </p:nvPr>
        </p:nvSpPr>
        <p:spPr/>
        <p:txBody>
          <a:bodyPr anchor="ctr"/>
          <a:lstStyle/>
          <a:p>
            <a:pPr algn="ctr"/>
            <a:r>
              <a:rPr lang="tr-TR" dirty="0"/>
              <a:t>VISIBLE CYCLE OF THE ACCIDENT</a:t>
            </a:r>
          </a:p>
        </p:txBody>
      </p:sp>
      <p:graphicFrame>
        <p:nvGraphicFramePr>
          <p:cNvPr id="17" name="Content Placeholder 16">
            <a:extLst>
              <a:ext uri="{FF2B5EF4-FFF2-40B4-BE49-F238E27FC236}">
                <a16:creationId xmlns:a16="http://schemas.microsoft.com/office/drawing/2014/main" id="{A537B875-C60F-15D2-5E07-31A6D79335E1}"/>
              </a:ext>
            </a:extLst>
          </p:cNvPr>
          <p:cNvGraphicFramePr>
            <a:graphicFrameLocks noGrp="1"/>
          </p:cNvGraphicFramePr>
          <p:nvPr>
            <p:ph sz="quarter" idx="4"/>
            <p:extLst>
              <p:ext uri="{D42A27DB-BD31-4B8C-83A1-F6EECF244321}">
                <p14:modId xmlns:p14="http://schemas.microsoft.com/office/powerpoint/2010/main" val="1577477356"/>
              </p:ext>
            </p:extLst>
          </p:nvPr>
        </p:nvGraphicFramePr>
        <p:xfrm>
          <a:off x="6172200" y="2505074"/>
          <a:ext cx="5183188" cy="2745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9" name="Date Placeholder 8">
            <a:extLst>
              <a:ext uri="{FF2B5EF4-FFF2-40B4-BE49-F238E27FC236}">
                <a16:creationId xmlns:a16="http://schemas.microsoft.com/office/drawing/2014/main" id="{5830D48E-F58D-AEC7-C54C-268714FD9116}"/>
              </a:ext>
            </a:extLst>
          </p:cNvPr>
          <p:cNvSpPr>
            <a:spLocks noGrp="1"/>
          </p:cNvSpPr>
          <p:nvPr>
            <p:ph type="dt" sz="half" idx="10"/>
          </p:nvPr>
        </p:nvSpPr>
        <p:spPr>
          <a:xfrm>
            <a:off x="518573" y="6083385"/>
            <a:ext cx="1182936" cy="365125"/>
          </a:xfrm>
        </p:spPr>
        <p:txBody>
          <a:bodyPr/>
          <a:lstStyle/>
          <a:p>
            <a:fld id="{3D6A3D4D-635F-44B6-90ED-C3E408764EBD}"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41554188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2" name="Dikdörtgen 1"/>
          <p:cNvSpPr/>
          <p:nvPr/>
        </p:nvSpPr>
        <p:spPr>
          <a:xfrm>
            <a:off x="659091" y="1166843"/>
            <a:ext cx="10811549" cy="3970318"/>
          </a:xfrm>
          <a:prstGeom prst="rect">
            <a:avLst/>
          </a:prstGeom>
        </p:spPr>
        <p:txBody>
          <a:bodyPr wrap="square">
            <a:spAutoFit/>
          </a:bodyPr>
          <a:lstStyle/>
          <a:p>
            <a:r>
              <a:rPr lang="en-US" dirty="0"/>
              <a:t>When an activity raises threats of harm to human health or the environment, precautionary measures should be taken even if some cause and effect relationships are not fully established scientifically. This is articulated in four clauses:</a:t>
            </a:r>
            <a:endParaRPr lang="tr-TR" dirty="0"/>
          </a:p>
          <a:p>
            <a:endParaRPr lang="tr-TR" dirty="0"/>
          </a:p>
          <a:p>
            <a:pPr marL="742950" lvl="1" indent="-285750">
              <a:buFont typeface="Wingdings" panose="05000000000000000000" pitchFamily="2" charset="2"/>
              <a:buChar char="§"/>
            </a:pPr>
            <a:r>
              <a:rPr lang="en-US" dirty="0"/>
              <a:t>People have a duty to take anticipatory action to prevent harm;</a:t>
            </a:r>
            <a:endParaRPr lang="tr-TR" dirty="0"/>
          </a:p>
          <a:p>
            <a:pPr marL="742950" lvl="1" indent="-285750">
              <a:buFont typeface="Wingdings" panose="05000000000000000000" pitchFamily="2" charset="2"/>
              <a:buChar char="§"/>
            </a:pPr>
            <a:r>
              <a:rPr lang="en-US" dirty="0"/>
              <a:t>The burden of proof of harmlessness of a new technology, process, activity or chemical lies with the activity’s proponents, not with the general public;</a:t>
            </a:r>
            <a:endParaRPr lang="tr-TR" dirty="0"/>
          </a:p>
          <a:p>
            <a:pPr marL="742950" lvl="1" indent="-285750">
              <a:buFont typeface="Wingdings" panose="05000000000000000000" pitchFamily="2" charset="2"/>
              <a:buChar char="§"/>
            </a:pPr>
            <a:r>
              <a:rPr lang="en-US" dirty="0"/>
              <a:t>Before using a new technology, process or chemical, or starting a new activity, people have an obligation to examine a full range of alternatives, including the alternative of doing nothing; and</a:t>
            </a:r>
            <a:endParaRPr lang="tr-TR" dirty="0"/>
          </a:p>
          <a:p>
            <a:pPr marL="742950" lvl="1" indent="-285750">
              <a:buFont typeface="Wingdings" panose="05000000000000000000" pitchFamily="2" charset="2"/>
              <a:buChar char="§"/>
            </a:pPr>
            <a:r>
              <a:rPr lang="en-US" dirty="0"/>
              <a:t>Decisions applying the precautionary principle must be open, informed and democratic, and must include affected parties. </a:t>
            </a:r>
            <a:endParaRPr lang="tr-TR" dirty="0"/>
          </a:p>
          <a:p>
            <a:endParaRPr lang="tr-TR" dirty="0"/>
          </a:p>
          <a:p>
            <a:r>
              <a:rPr lang="en-US" dirty="0"/>
              <a:t>The precautionary principle has now been incorporated into some international treaties and some national laws (e.g. Sweden’s chemical laws and the laws of some American states.)</a:t>
            </a:r>
          </a:p>
        </p:txBody>
      </p:sp>
    </p:spTree>
    <p:extLst>
      <p:ext uri="{BB962C8B-B14F-4D97-AF65-F5344CB8AC3E}">
        <p14:creationId xmlns:p14="http://schemas.microsoft.com/office/powerpoint/2010/main" val="27828428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2841326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33107107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28008189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34140420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41274809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2885064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1107523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588616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2344168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6B67-686D-39C4-6532-9FDCA2839513}"/>
              </a:ext>
            </a:extLst>
          </p:cNvPr>
          <p:cNvSpPr>
            <a:spLocks noGrp="1"/>
          </p:cNvSpPr>
          <p:nvPr>
            <p:ph type="title"/>
          </p:nvPr>
        </p:nvSpPr>
        <p:spPr>
          <a:xfrm>
            <a:off x="839788" y="913085"/>
            <a:ext cx="10515600" cy="777603"/>
          </a:xfrm>
        </p:spPr>
        <p:txBody>
          <a:bodyPr>
            <a:normAutofit/>
          </a:bodyPr>
          <a:lstStyle/>
          <a:p>
            <a:pPr algn="ctr"/>
            <a:r>
              <a:rPr lang="tr-TR" sz="3200" b="1" dirty="0"/>
              <a:t>HISTORICAL DISASTERS AND IMPACTS</a:t>
            </a:r>
          </a:p>
        </p:txBody>
      </p:sp>
      <p:sp>
        <p:nvSpPr>
          <p:cNvPr id="3" name="Text Placeholder 2">
            <a:extLst>
              <a:ext uri="{FF2B5EF4-FFF2-40B4-BE49-F238E27FC236}">
                <a16:creationId xmlns:a16="http://schemas.microsoft.com/office/drawing/2014/main" id="{C5A7C0A6-E311-A412-F2FC-DBCFC7DDD888}"/>
              </a:ext>
            </a:extLst>
          </p:cNvPr>
          <p:cNvSpPr>
            <a:spLocks noGrp="1"/>
          </p:cNvSpPr>
          <p:nvPr>
            <p:ph type="body" idx="1"/>
          </p:nvPr>
        </p:nvSpPr>
        <p:spPr/>
        <p:txBody>
          <a:bodyPr anchor="ctr"/>
          <a:lstStyle/>
          <a:p>
            <a:r>
              <a:rPr lang="tr-TR" dirty="0"/>
              <a:t>FOOD INDUSTRY</a:t>
            </a:r>
          </a:p>
        </p:txBody>
      </p:sp>
      <p:pic>
        <p:nvPicPr>
          <p:cNvPr id="13" name="Content Placeholder 12">
            <a:extLst>
              <a:ext uri="{FF2B5EF4-FFF2-40B4-BE49-F238E27FC236}">
                <a16:creationId xmlns:a16="http://schemas.microsoft.com/office/drawing/2014/main" id="{C2504486-06F1-9BD2-9DB2-03CDF9F2C024}"/>
              </a:ext>
              <a:ext uri="{C183D7F6-B498-43B3-948B-1728B52AA6E4}">
                <adec:decorative xmlns:adec="http://schemas.microsoft.com/office/drawing/2017/decorative" val="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930672" y="2307236"/>
            <a:ext cx="4976017" cy="3564450"/>
          </a:xfrm>
        </p:spPr>
      </p:pic>
      <p:sp>
        <p:nvSpPr>
          <p:cNvPr id="10" name="Text Placeholder 9">
            <a:extLst>
              <a:ext uri="{FF2B5EF4-FFF2-40B4-BE49-F238E27FC236}">
                <a16:creationId xmlns:a16="http://schemas.microsoft.com/office/drawing/2014/main" id="{3FB09C11-3471-DBBF-C3E3-07DFBED7FD23}"/>
              </a:ext>
            </a:extLst>
          </p:cNvPr>
          <p:cNvSpPr>
            <a:spLocks noGrp="1"/>
          </p:cNvSpPr>
          <p:nvPr>
            <p:ph type="body" sz="quarter" idx="3"/>
          </p:nvPr>
        </p:nvSpPr>
        <p:spPr/>
        <p:txBody>
          <a:bodyPr anchor="ctr"/>
          <a:lstStyle/>
          <a:p>
            <a:pPr algn="ctr"/>
            <a:r>
              <a:rPr lang="tr-TR" dirty="0"/>
              <a:t>VISIBLE CYCLE OF THE ACCIDENT</a:t>
            </a:r>
          </a:p>
        </p:txBody>
      </p:sp>
      <p:graphicFrame>
        <p:nvGraphicFramePr>
          <p:cNvPr id="17" name="Content Placeholder 16">
            <a:extLst>
              <a:ext uri="{FF2B5EF4-FFF2-40B4-BE49-F238E27FC236}">
                <a16:creationId xmlns:a16="http://schemas.microsoft.com/office/drawing/2014/main" id="{A537B875-C60F-15D2-5E07-31A6D79335E1}"/>
              </a:ext>
            </a:extLst>
          </p:cNvPr>
          <p:cNvGraphicFramePr>
            <a:graphicFrameLocks noGrp="1"/>
          </p:cNvGraphicFramePr>
          <p:nvPr>
            <p:ph sz="quarter" idx="4"/>
            <p:extLst>
              <p:ext uri="{D42A27DB-BD31-4B8C-83A1-F6EECF244321}">
                <p14:modId xmlns:p14="http://schemas.microsoft.com/office/powerpoint/2010/main" val="2645772762"/>
              </p:ext>
            </p:extLst>
          </p:nvPr>
        </p:nvGraphicFramePr>
        <p:xfrm>
          <a:off x="6172200" y="2505074"/>
          <a:ext cx="5183188" cy="2745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
        <p:nvSpPr>
          <p:cNvPr id="9" name="Date Placeholder 8">
            <a:extLst>
              <a:ext uri="{FF2B5EF4-FFF2-40B4-BE49-F238E27FC236}">
                <a16:creationId xmlns:a16="http://schemas.microsoft.com/office/drawing/2014/main" id="{AE6D7CF5-A819-5073-971A-2B1973803BDD}"/>
              </a:ext>
            </a:extLst>
          </p:cNvPr>
          <p:cNvSpPr>
            <a:spLocks noGrp="1"/>
          </p:cNvSpPr>
          <p:nvPr>
            <p:ph type="dt" sz="half" idx="10"/>
          </p:nvPr>
        </p:nvSpPr>
        <p:spPr>
          <a:xfrm>
            <a:off x="665160" y="6072743"/>
            <a:ext cx="1173471" cy="365125"/>
          </a:xfrm>
        </p:spPr>
        <p:txBody>
          <a:bodyPr/>
          <a:lstStyle/>
          <a:p>
            <a:fld id="{7959E97C-8CBF-4EC6-AD3B-D0CDCFC83B17}" type="datetime10">
              <a:rPr lang="tr-TR" sz="2400" b="1" smtClean="0">
                <a:solidFill>
                  <a:schemeClr val="tx1"/>
                </a:solidFill>
              </a:rPr>
              <a:t>20:28</a:t>
            </a:fld>
            <a:endParaRPr lang="tr-TR" sz="2400" b="1" dirty="0">
              <a:solidFill>
                <a:schemeClr val="tx1"/>
              </a:solidFill>
            </a:endParaRPr>
          </a:p>
        </p:txBody>
      </p:sp>
    </p:spTree>
    <p:extLst>
      <p:ext uri="{BB962C8B-B14F-4D97-AF65-F5344CB8AC3E}">
        <p14:creationId xmlns:p14="http://schemas.microsoft.com/office/powerpoint/2010/main" val="15528787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17352544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2925647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30366513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14515366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239520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30001839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2930724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1092612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13017437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A27B9B1-2B33-9260-CCA9-E05EDE3D6A89}"/>
              </a:ext>
            </a:extLst>
          </p:cNvPr>
          <p:cNvSpPr>
            <a:spLocks noGrp="1"/>
          </p:cNvSpPr>
          <p:nvPr>
            <p:ph type="dt" sz="half" idx="10"/>
          </p:nvPr>
        </p:nvSpPr>
        <p:spPr>
          <a:xfrm>
            <a:off x="659091" y="6008475"/>
            <a:ext cx="1509074" cy="365125"/>
          </a:xfrm>
        </p:spPr>
        <p:txBody>
          <a:bodyPr/>
          <a:lstStyle/>
          <a:p>
            <a:fld id="{29279B6C-B127-414F-BBF6-DB4F9B94023A}" type="datetime10">
              <a:rPr lang="tr-TR" sz="2400" b="1" smtClean="0">
                <a:solidFill>
                  <a:schemeClr val="tx1"/>
                </a:solidFill>
              </a:rPr>
              <a:t>20:28</a:t>
            </a:fld>
            <a:endParaRPr lang="tr-TR" sz="2400" b="1" dirty="0">
              <a:solidFill>
                <a:schemeClr val="tx1"/>
              </a:solidFill>
            </a:endParaRPr>
          </a:p>
        </p:txBody>
      </p:sp>
      <p:grpSp>
        <p:nvGrpSpPr>
          <p:cNvPr id="8" name="Group 7">
            <a:extLst>
              <a:ext uri="{FF2B5EF4-FFF2-40B4-BE49-F238E27FC236}">
                <a16:creationId xmlns:a16="http://schemas.microsoft.com/office/drawing/2014/main" id="{4F80FCD9-6F6E-8C38-776D-E061987F0D62}"/>
              </a:ext>
            </a:extLst>
          </p:cNvPr>
          <p:cNvGrpSpPr/>
          <p:nvPr/>
        </p:nvGrpSpPr>
        <p:grpSpPr>
          <a:xfrm>
            <a:off x="228600" y="219075"/>
            <a:ext cx="11734800" cy="6419850"/>
            <a:chOff x="203755" y="143366"/>
            <a:chExt cx="11734800" cy="6419850"/>
          </a:xfrm>
        </p:grpSpPr>
        <p:sp>
          <p:nvSpPr>
            <p:cNvPr id="4" name="Rectangle 3">
              <a:extLst>
                <a:ext uri="{FF2B5EF4-FFF2-40B4-BE49-F238E27FC236}">
                  <a16:creationId xmlns:a16="http://schemas.microsoft.com/office/drawing/2014/main" id="{E7F73510-CE1C-7165-C8C4-9444DC4B9895}"/>
                </a:ext>
              </a:extLst>
            </p:cNvPr>
            <p:cNvSpPr/>
            <p:nvPr/>
          </p:nvSpPr>
          <p:spPr>
            <a:xfrm>
              <a:off x="203755" y="143366"/>
              <a:ext cx="11734800" cy="6419850"/>
            </a:xfrm>
            <a:prstGeom prst="rect">
              <a:avLst/>
            </a:prstGeom>
            <a:noFill/>
            <a:ln w="254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Picture 4">
              <a:extLst>
                <a:ext uri="{FF2B5EF4-FFF2-40B4-BE49-F238E27FC236}">
                  <a16:creationId xmlns:a16="http://schemas.microsoft.com/office/drawing/2014/main" id="{DDC51D5E-90AA-4CFF-EBB1-E46F15A650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421922" y="5050116"/>
              <a:ext cx="1276350" cy="1276350"/>
            </a:xfrm>
            <a:prstGeom prst="rect">
              <a:avLst/>
            </a:prstGeom>
          </p:spPr>
        </p:pic>
        <p:sp>
          <p:nvSpPr>
            <p:cNvPr id="7" name="TextBox 6">
              <a:extLst>
                <a:ext uri="{FF2B5EF4-FFF2-40B4-BE49-F238E27FC236}">
                  <a16:creationId xmlns:a16="http://schemas.microsoft.com/office/drawing/2014/main" id="{4CB99B11-BEA2-20FC-B681-1D41A37D24E8}"/>
                </a:ext>
              </a:extLst>
            </p:cNvPr>
            <p:cNvSpPr txBox="1"/>
            <p:nvPr/>
          </p:nvSpPr>
          <p:spPr>
            <a:xfrm>
              <a:off x="493728" y="437266"/>
              <a:ext cx="3516198" cy="400110"/>
            </a:xfrm>
            <a:prstGeom prst="rect">
              <a:avLst/>
            </a:prstGeom>
            <a:noFill/>
          </p:spPr>
          <p:txBody>
            <a:bodyPr wrap="square" rtlCol="0">
              <a:spAutoFit/>
            </a:bodyPr>
            <a:lstStyle/>
            <a:p>
              <a:r>
                <a:rPr lang="tr-TR" sz="2000" b="1" u="sng" dirty="0" err="1"/>
                <a:t>Occupational</a:t>
              </a:r>
              <a:r>
                <a:rPr lang="tr-TR" sz="2000" b="1" u="sng" dirty="0"/>
                <a:t> </a:t>
              </a:r>
              <a:r>
                <a:rPr lang="tr-TR" sz="2000" b="1" u="sng" dirty="0" err="1"/>
                <a:t>Health</a:t>
              </a:r>
              <a:r>
                <a:rPr lang="tr-TR" sz="2000" b="1" u="sng" dirty="0"/>
                <a:t> </a:t>
              </a:r>
              <a:r>
                <a:rPr lang="tr-TR" sz="2000" b="1" u="sng" dirty="0" err="1"/>
                <a:t>and</a:t>
              </a:r>
              <a:r>
                <a:rPr lang="tr-TR" sz="2000" b="1" u="sng" dirty="0"/>
                <a:t> </a:t>
              </a:r>
              <a:r>
                <a:rPr lang="tr-TR" sz="2000" b="1" u="sng" dirty="0" err="1"/>
                <a:t>Safety</a:t>
              </a:r>
              <a:r>
                <a:rPr lang="tr-TR" sz="2000" b="1" u="sng" dirty="0"/>
                <a:t> </a:t>
              </a:r>
            </a:p>
          </p:txBody>
        </p:sp>
      </p:grpSp>
    </p:spTree>
    <p:extLst>
      <p:ext uri="{BB962C8B-B14F-4D97-AF65-F5344CB8AC3E}">
        <p14:creationId xmlns:p14="http://schemas.microsoft.com/office/powerpoint/2010/main" val="1928927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1567</TotalTime>
  <Words>11283</Words>
  <Application>Microsoft Office PowerPoint</Application>
  <PresentationFormat>Geniş ekran</PresentationFormat>
  <Paragraphs>696</Paragraphs>
  <Slides>101</Slides>
  <Notes>6</Notes>
  <HiddenSlides>0</HiddenSlides>
  <MMClips>2</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101</vt:i4>
      </vt:variant>
    </vt:vector>
  </HeadingPairs>
  <TitlesOfParts>
    <vt:vector size="107" baseType="lpstr">
      <vt:lpstr>Arial</vt:lpstr>
      <vt:lpstr>Calibri</vt:lpstr>
      <vt:lpstr>Calibri Light</vt:lpstr>
      <vt:lpstr>Californian FB</vt:lpstr>
      <vt:lpstr>Wingdings</vt:lpstr>
      <vt:lpstr>Office Theme</vt:lpstr>
      <vt:lpstr>OCCUPATIONAL  HEALTH &amp; SAFETY</vt:lpstr>
      <vt:lpstr>JÜLİDE ZEYNEP AYDIN</vt:lpstr>
      <vt:lpstr>PowerPoint Sunusu</vt:lpstr>
      <vt:lpstr>PowerPoint Sunusu</vt:lpstr>
      <vt:lpstr>HOLISTIC TERMINOLOGY</vt:lpstr>
      <vt:lpstr> BASIC CYCLE OF A WORKPLACE ACCIDENT </vt:lpstr>
      <vt:lpstr>HISTORICAL DISASTERS AND IMPACTS</vt:lpstr>
      <vt:lpstr>HISTORICAL DISASTERS AND IMPACTS</vt:lpstr>
      <vt:lpstr>HISTORICAL DISASTERS AND IMPACTS</vt:lpstr>
      <vt:lpstr>HISTORICAL DISASTERS AND IMPACTS</vt:lpstr>
      <vt:lpstr>HISTORICAL DISASTERS</vt:lpstr>
      <vt:lpstr>BASIC COMPONENTS</vt:lpstr>
      <vt:lpstr>THE REAL LIFE CYCLE</vt:lpstr>
      <vt:lpstr> SAFETY IS NOT ACCIDENTAL. IT IS MAINTAINED CONSCIOUSLY. GOOD ENGINEERING IS THE ONLY CHOICE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Jülide Zeynep Aydın</dc:creator>
  <cp:lastModifiedBy>Mustafa Enes Cunedioğlu</cp:lastModifiedBy>
  <cp:revision>61</cp:revision>
  <dcterms:created xsi:type="dcterms:W3CDTF">2023-10-01T16:07:29Z</dcterms:created>
  <dcterms:modified xsi:type="dcterms:W3CDTF">2023-11-23T19:05:42Z</dcterms:modified>
</cp:coreProperties>
</file>